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7" r:id="rId5"/>
    <p:sldId id="433" r:id="rId6"/>
    <p:sldId id="424" r:id="rId7"/>
    <p:sldId id="259" r:id="rId8"/>
    <p:sldId id="429" r:id="rId9"/>
    <p:sldId id="425" r:id="rId10"/>
    <p:sldId id="437" r:id="rId11"/>
    <p:sldId id="276" r:id="rId12"/>
    <p:sldId id="439" r:id="rId13"/>
    <p:sldId id="438" r:id="rId14"/>
    <p:sldId id="440" r:id="rId15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E82"/>
    <a:srgbClr val="1C1F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68886" autoAdjust="0"/>
  </p:normalViewPr>
  <p:slideViewPr>
    <p:cSldViewPr snapToGrid="0" snapToObjects="1">
      <p:cViewPr varScale="1">
        <p:scale>
          <a:sx n="49" d="100"/>
          <a:sy n="49" d="100"/>
        </p:scale>
        <p:origin x="16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yndi Brandt" userId="61e7991f-dd56-45d7-a146-a8f9005aac65" providerId="ADAL" clId="{E21E8AF7-C0A2-4A8D-BB50-0B9DCB67528C}"/>
    <pc:docChg chg="delSld">
      <pc:chgData name="Cyndi Brandt" userId="61e7991f-dd56-45d7-a146-a8f9005aac65" providerId="ADAL" clId="{E21E8AF7-C0A2-4A8D-BB50-0B9DCB67528C}" dt="2024-01-16T16:56:28.944" v="0" actId="47"/>
      <pc:docMkLst>
        <pc:docMk/>
      </pc:docMkLst>
      <pc:sldChg chg="del">
        <pc:chgData name="Cyndi Brandt" userId="61e7991f-dd56-45d7-a146-a8f9005aac65" providerId="ADAL" clId="{E21E8AF7-C0A2-4A8D-BB50-0B9DCB67528C}" dt="2024-01-16T16:56:28.944" v="0" actId="47"/>
        <pc:sldMkLst>
          <pc:docMk/>
          <pc:sldMk cId="293851253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3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15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Low failure rate</a:t>
            </a:r>
          </a:p>
          <a:p>
            <a:r>
              <a:rPr lang="en-US" dirty="0"/>
              <a:t>.5%</a:t>
            </a:r>
          </a:p>
          <a:p>
            <a:endParaRPr lang="en-US" dirty="0"/>
          </a:p>
          <a:p>
            <a:r>
              <a:rPr lang="en-US" dirty="0"/>
              <a:t>1000 devices in the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09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36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1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51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8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yndi.brandt@matrixiq.com" TargetMode="External"/><Relationship Id="rId4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55.png"/><Relationship Id="rId3" Type="http://schemas.openxmlformats.org/officeDocument/2006/relationships/image" Target="../media/image33.svg"/><Relationship Id="rId21" Type="http://schemas.microsoft.com/office/2007/relationships/hdphoto" Target="../media/hdphoto1.wdp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4.sv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3.pn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2.svg"/><Relationship Id="rId28" Type="http://schemas.openxmlformats.org/officeDocument/2006/relationships/image" Target="../media/image57.pn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31" Type="http://schemas.openxmlformats.org/officeDocument/2006/relationships/image" Target="../media/image60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Relationship Id="rId30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sv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microsoft.com/office/2007/relationships/hdphoto" Target="../media/hdphoto1.wdp"/><Relationship Id="rId5" Type="http://schemas.openxmlformats.org/officeDocument/2006/relationships/image" Target="../media/image63.svg"/><Relationship Id="rId15" Type="http://schemas.openxmlformats.org/officeDocument/2006/relationships/image" Target="../media/image71.svg"/><Relationship Id="rId10" Type="http://schemas.openxmlformats.org/officeDocument/2006/relationships/image" Target="../media/image50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3.sv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svg"/><Relationship Id="rId11" Type="http://schemas.openxmlformats.org/officeDocument/2006/relationships/image" Target="../media/image1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77.png"/><Relationship Id="rId10" Type="http://schemas.openxmlformats.org/officeDocument/2006/relationships/image" Target="../media/image90.svg"/><Relationship Id="rId4" Type="http://schemas.openxmlformats.org/officeDocument/2006/relationships/image" Target="../media/image82.svg"/><Relationship Id="rId9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openxmlformats.org/officeDocument/2006/relationships/image" Target="../media/image77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87.png"/><Relationship Id="rId5" Type="http://schemas.openxmlformats.org/officeDocument/2006/relationships/image" Target="../media/image75.png"/><Relationship Id="rId10" Type="http://schemas.openxmlformats.org/officeDocument/2006/relationships/image" Target="../media/image82.svg"/><Relationship Id="rId4" Type="http://schemas.openxmlformats.org/officeDocument/2006/relationships/image" Target="../media/image93.sv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97.jpe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svg"/><Relationship Id="rId11" Type="http://schemas.openxmlformats.org/officeDocument/2006/relationships/image" Target="../media/image95.png"/><Relationship Id="rId5" Type="http://schemas.openxmlformats.org/officeDocument/2006/relationships/image" Target="../media/image77.png"/><Relationship Id="rId10" Type="http://schemas.openxmlformats.org/officeDocument/2006/relationships/image" Target="../media/image88.svg"/><Relationship Id="rId4" Type="http://schemas.openxmlformats.org/officeDocument/2006/relationships/image" Target="../media/image76.svg"/><Relationship Id="rId9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7250" y="838200"/>
            <a:ext cx="3324225" cy="7143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943850" y="0"/>
            <a:ext cx="1034415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2600325"/>
            <a:ext cx="10915650" cy="50958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181475" y="0"/>
            <a:ext cx="14106525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57250" y="8743950"/>
            <a:ext cx="561975" cy="56197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38200" y="3267075"/>
            <a:ext cx="7905750" cy="1581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0500"/>
              </a:lnSpc>
              <a:buNone/>
            </a:pPr>
            <a:r>
              <a:rPr lang="en-US" sz="9000" b="1" dirty="0">
                <a:solidFill>
                  <a:srgbClr val="FFFFFF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MagTrack</a:t>
            </a:r>
            <a:r>
              <a:rPr lang="en-US" sz="9000" b="1" dirty="0"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+</a:t>
            </a:r>
            <a:endParaRPr lang="en-US" sz="9000" dirty="0">
              <a:latin typeface="Eina01-Bold" panose="02000000000000000000" pitchFamily="2" charset="0"/>
            </a:endParaRPr>
          </a:p>
        </p:txBody>
      </p:sp>
      <p:sp>
        <p:nvSpPr>
          <p:cNvPr id="8" name="Text 1"/>
          <p:cNvSpPr/>
          <p:nvPr/>
        </p:nvSpPr>
        <p:spPr>
          <a:xfrm>
            <a:off x="1662320" y="8766840"/>
            <a:ext cx="3607076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375"/>
              </a:lnSpc>
              <a:buNone/>
            </a:pPr>
            <a:r>
              <a:rPr lang="en-US" sz="2891" b="1" dirty="0">
                <a:solidFill>
                  <a:srgbClr val="1C1F2E"/>
                </a:solidFill>
                <a:latin typeface="Eina01-Bold" panose="02000000000000000000" pitchFamily="2" charset="0"/>
              </a:rPr>
              <a:t>Tracking simplified.</a:t>
            </a:r>
            <a:endParaRPr lang="en-US" sz="2891" dirty="0">
              <a:latin typeface="Eina01-Bold" panose="02000000000000000000" pitchFamily="2" charset="0"/>
            </a:endParaRPr>
          </a:p>
        </p:txBody>
      </p:sp>
      <p:sp>
        <p:nvSpPr>
          <p:cNvPr id="9" name="Text 2"/>
          <p:cNvSpPr/>
          <p:nvPr/>
        </p:nvSpPr>
        <p:spPr>
          <a:xfrm>
            <a:off x="838200" y="4924425"/>
            <a:ext cx="5363817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848" b="1" dirty="0">
                <a:solidFill>
                  <a:srgbClr val="FFFFFF"/>
                </a:solidFill>
                <a:latin typeface="Eina01-Bold" panose="02000000000000000000" pitchFamily="2" charset="0"/>
              </a:rPr>
              <a:t>ASSET TRACKING</a:t>
            </a:r>
            <a:endParaRPr lang="en-US" sz="4848" dirty="0">
              <a:latin typeface="Eina01-Bold" panose="02000000000000000000" pitchFamily="2" charset="0"/>
            </a:endParaRPr>
          </a:p>
        </p:txBody>
      </p:sp>
      <p:sp>
        <p:nvSpPr>
          <p:cNvPr id="11" name="Text 4"/>
          <p:cNvSpPr/>
          <p:nvPr/>
        </p:nvSpPr>
        <p:spPr>
          <a:xfrm>
            <a:off x="838200" y="6124575"/>
            <a:ext cx="94488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Asset tracking plus for motorized and non-motorized assets.</a:t>
            </a:r>
            <a:endParaRPr lang="en-US" sz="2400" dirty="0">
              <a:latin typeface="Eina01-SemiBold" panose="02000000000000000000" pitchFamily="2" charset="0"/>
            </a:endParaRPr>
          </a:p>
        </p:txBody>
      </p:sp>
      <p:pic>
        <p:nvPicPr>
          <p:cNvPr id="12" name="Picture 11" descr="A black and green line art of a bathtub&#10;&#10;Description automatically generated">
            <a:extLst>
              <a:ext uri="{FF2B5EF4-FFF2-40B4-BE49-F238E27FC236}">
                <a16:creationId xmlns:a16="http://schemas.microsoft.com/office/drawing/2014/main" id="{BF59A03E-C91E-3FE5-99C3-4F5764C352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21247" y="5756844"/>
            <a:ext cx="2286000" cy="2286000"/>
          </a:xfrm>
          <a:prstGeom prst="rect">
            <a:avLst/>
          </a:prstGeom>
        </p:spPr>
      </p:pic>
      <p:pic>
        <p:nvPicPr>
          <p:cNvPr id="15" name="Picture 14" descr="A black and green line drawing of a trailer with a pin on it&#10;&#10;Description automatically generated">
            <a:extLst>
              <a:ext uri="{FF2B5EF4-FFF2-40B4-BE49-F238E27FC236}">
                <a16:creationId xmlns:a16="http://schemas.microsoft.com/office/drawing/2014/main" id="{F2E36CC0-68AF-673A-DB29-E05D9D57BA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47123" y="2123507"/>
            <a:ext cx="2286000" cy="2286000"/>
          </a:xfrm>
          <a:prstGeom prst="rect">
            <a:avLst/>
          </a:prstGeom>
        </p:spPr>
      </p:pic>
      <p:pic>
        <p:nvPicPr>
          <p:cNvPr id="19" name="Picture 18" descr="A black and green line drawing of a camper van&#10;&#10;Description automatically generated">
            <a:extLst>
              <a:ext uri="{FF2B5EF4-FFF2-40B4-BE49-F238E27FC236}">
                <a16:creationId xmlns:a16="http://schemas.microsoft.com/office/drawing/2014/main" id="{508D31AA-8B44-DF5C-9CDB-2977EB57C2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90538" y="3901771"/>
            <a:ext cx="2286000" cy="2286000"/>
          </a:xfrm>
          <a:prstGeom prst="rect">
            <a:avLst/>
          </a:prstGeom>
        </p:spPr>
      </p:pic>
      <p:pic>
        <p:nvPicPr>
          <p:cNvPr id="23" name="Picture 22" descr="A black and green outline of a truck with a pin on it&#10;&#10;Description automatically generated">
            <a:extLst>
              <a:ext uri="{FF2B5EF4-FFF2-40B4-BE49-F238E27FC236}">
                <a16:creationId xmlns:a16="http://schemas.microsoft.com/office/drawing/2014/main" id="{9593F120-3205-F373-37D9-C8DA35C682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092422" y="2123507"/>
            <a:ext cx="2286000" cy="2286000"/>
          </a:xfrm>
          <a:prstGeom prst="rect">
            <a:avLst/>
          </a:prstGeom>
        </p:spPr>
      </p:pic>
      <p:pic>
        <p:nvPicPr>
          <p:cNvPr id="25" name="Picture 24" descr="A car with a location pin on the top&#10;&#10;Description automatically generated">
            <a:extLst>
              <a:ext uri="{FF2B5EF4-FFF2-40B4-BE49-F238E27FC236}">
                <a16:creationId xmlns:a16="http://schemas.microsoft.com/office/drawing/2014/main" id="{0E55C042-0673-7CEA-514F-807791428F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91311" y="5783833"/>
            <a:ext cx="2286000" cy="2286000"/>
          </a:xfrm>
          <a:prstGeom prst="rect">
            <a:avLst/>
          </a:prstGeom>
        </p:spPr>
      </p:pic>
      <p:pic>
        <p:nvPicPr>
          <p:cNvPr id="27" name="Picture 26" descr="A black and green pin on a box&#10;&#10;Description automatically generated">
            <a:extLst>
              <a:ext uri="{FF2B5EF4-FFF2-40B4-BE49-F238E27FC236}">
                <a16:creationId xmlns:a16="http://schemas.microsoft.com/office/drawing/2014/main" id="{350722D7-D5D4-C726-C954-D82C2E3200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208808" y="3813016"/>
            <a:ext cx="2286000" cy="2286000"/>
          </a:xfrm>
          <a:prstGeom prst="rect">
            <a:avLst/>
          </a:prstGeom>
        </p:spPr>
      </p:pic>
      <p:pic>
        <p:nvPicPr>
          <p:cNvPr id="29" name="Picture 28" descr="A car with a location pin on the back&#10;&#10;Description automatically generated">
            <a:extLst>
              <a:ext uri="{FF2B5EF4-FFF2-40B4-BE49-F238E27FC236}">
                <a16:creationId xmlns:a16="http://schemas.microsoft.com/office/drawing/2014/main" id="{A5F0670B-95F7-7998-AD10-02B02F353C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7768" y="-1753709"/>
            <a:ext cx="1627635" cy="16276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19" descr="preencoded.png">
            <a:extLst>
              <a:ext uri="{FF2B5EF4-FFF2-40B4-BE49-F238E27FC236}">
                <a16:creationId xmlns:a16="http://schemas.microsoft.com/office/drawing/2014/main" id="{C8FE9E62-CD1D-2940-66D9-AE8254CBA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925801" y="5572120"/>
            <a:ext cx="2362199" cy="4714880"/>
          </a:xfrm>
          <a:prstGeom prst="rect">
            <a:avLst/>
          </a:prstGeom>
        </p:spPr>
      </p:pic>
      <p:sp>
        <p:nvSpPr>
          <p:cNvPr id="22" name="Text 0">
            <a:extLst>
              <a:ext uri="{FF2B5EF4-FFF2-40B4-BE49-F238E27FC236}">
                <a16:creationId xmlns:a16="http://schemas.microsoft.com/office/drawing/2014/main" id="{4937D5E0-91D6-510A-567C-12A90D17B00F}"/>
              </a:ext>
            </a:extLst>
          </p:cNvPr>
          <p:cNvSpPr/>
          <p:nvPr/>
        </p:nvSpPr>
        <p:spPr>
          <a:xfrm>
            <a:off x="838200" y="2276475"/>
            <a:ext cx="10699679" cy="6264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ESTABLISHED IN 2001</a:t>
            </a: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Highly evolved hardware agnostic cloud-based SaaS platform</a:t>
            </a:r>
          </a:p>
          <a:p>
            <a:pPr marL="0" indent="0" algn="l">
              <a:lnSpc>
                <a:spcPts val="2775"/>
              </a:lnSpc>
              <a:buNone/>
            </a:pPr>
            <a:endParaRPr lang="en-US" sz="2400" dirty="0">
              <a:solidFill>
                <a:srgbClr val="1C1F2E"/>
              </a:solidFill>
              <a:latin typeface="Eina01-SemiBold" panose="02000000000000000000" pitchFamily="2" charset="0"/>
              <a:ea typeface="Eina 01 Regular" pitchFamily="34" charset="-122"/>
              <a:cs typeface="Eina 01 Regular" pitchFamily="34" charset="-120"/>
            </a:endParaRP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70,000+</a:t>
            </a: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Fleet vehicles tracked every day on our fleet portal</a:t>
            </a:r>
          </a:p>
          <a:p>
            <a:pPr marL="0" indent="0" algn="l">
              <a:lnSpc>
                <a:spcPts val="2775"/>
              </a:lnSpc>
              <a:buNone/>
            </a:pPr>
            <a:endParaRPr lang="en-US" sz="2400" dirty="0">
              <a:solidFill>
                <a:srgbClr val="1C1F2E"/>
              </a:solidFill>
              <a:latin typeface="Eina01-SemiBold" panose="02000000000000000000" pitchFamily="2" charset="0"/>
              <a:ea typeface="Eina 01 Regular" pitchFamily="34" charset="-122"/>
              <a:cs typeface="Eina 01 Regular" pitchFamily="34" charset="-120"/>
            </a:endParaRP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DRIVER SCORE ALGORITHMS</a:t>
            </a: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Refined algorithms independently verified against claims data</a:t>
            </a:r>
          </a:p>
          <a:p>
            <a:pPr marL="0" indent="0" algn="l">
              <a:lnSpc>
                <a:spcPts val="2775"/>
              </a:lnSpc>
              <a:buNone/>
            </a:pPr>
            <a:endParaRPr lang="en-US" sz="2400" dirty="0">
              <a:solidFill>
                <a:srgbClr val="1C1F2E"/>
              </a:solidFill>
              <a:latin typeface="Eina01-SemiBold" panose="02000000000000000000" pitchFamily="2" charset="0"/>
              <a:ea typeface="Eina 01 Regular" pitchFamily="34" charset="-122"/>
              <a:cs typeface="Eina 01 Regular" pitchFamily="34" charset="-120"/>
            </a:endParaRP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IN HOUSE DEV TEAMS</a:t>
            </a: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Specialist telematics platform and app developers</a:t>
            </a:r>
          </a:p>
          <a:p>
            <a:pPr marL="0" indent="0" algn="l">
              <a:lnSpc>
                <a:spcPts val="2775"/>
              </a:lnSpc>
              <a:buNone/>
            </a:pPr>
            <a:endParaRPr lang="en-US" sz="2400" b="1" dirty="0">
              <a:solidFill>
                <a:srgbClr val="45DE82"/>
              </a:solidFill>
              <a:latin typeface="Eina01-SemiBold" panose="02000000000000000000" pitchFamily="2" charset="0"/>
              <a:ea typeface="Eina 01 Regular" pitchFamily="34" charset="-122"/>
              <a:cs typeface="Eina 01 Regular" pitchFamily="34" charset="-120"/>
            </a:endParaRP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SAFETY &amp; RISK FOCUS</a:t>
            </a: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Focus on use of telematics and data to derive safety, compliance and ROI</a:t>
            </a:r>
          </a:p>
          <a:p>
            <a:pPr marL="0" indent="0" algn="l">
              <a:lnSpc>
                <a:spcPts val="2775"/>
              </a:lnSpc>
              <a:buNone/>
            </a:pPr>
            <a:endParaRPr lang="en-US" sz="2400" dirty="0">
              <a:solidFill>
                <a:srgbClr val="1C1F2E"/>
              </a:solidFill>
              <a:latin typeface="Eina01-SemiBold" panose="02000000000000000000" pitchFamily="2" charset="0"/>
              <a:ea typeface="Eina 01 Regular" pitchFamily="34" charset="-122"/>
              <a:cs typeface="Eina 01 Regular" pitchFamily="34" charset="-120"/>
            </a:endParaRP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ACCESSIBLE DATA</a:t>
            </a: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All data available on secure API access for integration with 3rd party software applications</a:t>
            </a:r>
          </a:p>
        </p:txBody>
      </p:sp>
      <p:sp>
        <p:nvSpPr>
          <p:cNvPr id="47" name="Text 25">
            <a:extLst>
              <a:ext uri="{FF2B5EF4-FFF2-40B4-BE49-F238E27FC236}">
                <a16:creationId xmlns:a16="http://schemas.microsoft.com/office/drawing/2014/main" id="{3E75386E-1262-CED8-52BB-FEF3FFD7BA1F}"/>
              </a:ext>
            </a:extLst>
          </p:cNvPr>
          <p:cNvSpPr/>
          <p:nvPr/>
        </p:nvSpPr>
        <p:spPr>
          <a:xfrm>
            <a:off x="838200" y="476250"/>
            <a:ext cx="8115300" cy="1581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0500"/>
              </a:lnSpc>
              <a:buNone/>
            </a:pPr>
            <a:r>
              <a:rPr lang="en-US" sz="6600" dirty="0">
                <a:solidFill>
                  <a:srgbClr val="45DE82"/>
                </a:solidFill>
                <a:latin typeface="Eina01-Bold" panose="02000000000000000000" pitchFamily="2" charset="0"/>
              </a:rPr>
              <a:t>Matrix iQ</a:t>
            </a:r>
          </a:p>
        </p:txBody>
      </p:sp>
    </p:spTree>
    <p:extLst>
      <p:ext uri="{BB962C8B-B14F-4D97-AF65-F5344CB8AC3E}">
        <p14:creationId xmlns:p14="http://schemas.microsoft.com/office/powerpoint/2010/main" val="2333281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5FD13D74-FF95-EAAA-F37A-F49CE298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81475" y="0"/>
            <a:ext cx="14106525" cy="10287000"/>
          </a:xfrm>
          <a:prstGeom prst="rect">
            <a:avLst/>
          </a:prstGeom>
        </p:spPr>
      </p:pic>
      <p:sp>
        <p:nvSpPr>
          <p:cNvPr id="23" name="Text 7">
            <a:extLst>
              <a:ext uri="{FF2B5EF4-FFF2-40B4-BE49-F238E27FC236}">
                <a16:creationId xmlns:a16="http://schemas.microsoft.com/office/drawing/2014/main" id="{A4AC224F-3816-69B9-E882-5AE171D7BF33}"/>
              </a:ext>
            </a:extLst>
          </p:cNvPr>
          <p:cNvSpPr/>
          <p:nvPr/>
        </p:nvSpPr>
        <p:spPr>
          <a:xfrm>
            <a:off x="857249" y="885825"/>
            <a:ext cx="1462590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8475"/>
              </a:lnSpc>
              <a:buNone/>
            </a:pPr>
            <a:r>
              <a:rPr lang="en-US" sz="7275" b="1" dirty="0">
                <a:solidFill>
                  <a:srgbClr val="1C1F2E"/>
                </a:solidFill>
                <a:latin typeface="+mj-lt"/>
                <a:ea typeface="Eina 01 Bold" pitchFamily="34" charset="-122"/>
              </a:rPr>
              <a:t>RESELLER CONNECTION</a:t>
            </a:r>
            <a:endParaRPr lang="en-US" sz="7275" dirty="0">
              <a:latin typeface="+mj-lt"/>
            </a:endParaRPr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471EF58F-2FD3-2217-B290-3CA806D655DE}"/>
              </a:ext>
            </a:extLst>
          </p:cNvPr>
          <p:cNvSpPr/>
          <p:nvPr/>
        </p:nvSpPr>
        <p:spPr>
          <a:xfrm>
            <a:off x="857250" y="9401174"/>
            <a:ext cx="16555262" cy="6334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2775"/>
              </a:lnSpc>
            </a:pPr>
            <a:r>
              <a:rPr lang="en-US" sz="1600" dirty="0">
                <a:solidFill>
                  <a:srgbClr val="1C1F2E"/>
                </a:solidFill>
                <a:ea typeface="Eina 01 Regular" pitchFamily="34" charset="-122"/>
              </a:rPr>
              <a:t>This document contains proprietary information from Matrix iQ and is not disclosed or used except in accordance with applicable agreements.</a:t>
            </a:r>
          </a:p>
          <a:p>
            <a:pPr marL="0" indent="0" algn="ctr">
              <a:lnSpc>
                <a:spcPts val="2775"/>
              </a:lnSpc>
              <a:buNone/>
            </a:pPr>
            <a:r>
              <a:rPr lang="en-US" sz="1600" dirty="0">
                <a:solidFill>
                  <a:srgbClr val="1C1F2E"/>
                </a:solidFill>
                <a:ea typeface="Eina 01 Regular" pitchFamily="34" charset="-122"/>
              </a:rPr>
              <a:t> Pricing effective January 2024 and subject to change.</a:t>
            </a:r>
            <a:endParaRPr lang="en-US" sz="16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47BF51BB-F87E-5C12-D7BB-30ECC11E40C8}"/>
              </a:ext>
            </a:extLst>
          </p:cNvPr>
          <p:cNvSpPr/>
          <p:nvPr/>
        </p:nvSpPr>
        <p:spPr>
          <a:xfrm>
            <a:off x="857250" y="2774022"/>
            <a:ext cx="15756062" cy="5981336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pPr marL="0" indent="0" algn="l">
              <a:buNone/>
            </a:pPr>
            <a:r>
              <a:rPr lang="en-US" sz="7200" b="1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CYNDI BRANDT</a:t>
            </a:r>
          </a:p>
          <a:p>
            <a:pPr marL="0" indent="0" algn="l">
              <a:buNone/>
            </a:pPr>
            <a:r>
              <a:rPr lang="en-US" sz="72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EVP Partnerships &amp; Channel</a:t>
            </a:r>
          </a:p>
          <a:p>
            <a:pPr marL="0" indent="0" algn="l">
              <a:buNone/>
            </a:pPr>
            <a:endParaRPr lang="en-US" sz="7200" dirty="0">
              <a:solidFill>
                <a:srgbClr val="1C1F2E"/>
              </a:solidFill>
              <a:latin typeface="Eina01-SemiBold" panose="02000000000000000000" pitchFamily="2" charset="0"/>
              <a:ea typeface="Eina 01 Regular" pitchFamily="34" charset="-122"/>
              <a:cs typeface="Eina 01 Regular" pitchFamily="34" charset="-120"/>
            </a:endParaRPr>
          </a:p>
          <a:p>
            <a:pPr marL="0" indent="0" algn="l">
              <a:buNone/>
            </a:pPr>
            <a:r>
              <a:rPr lang="en-US" sz="7200" dirty="0">
                <a:solidFill>
                  <a:srgbClr val="45DE82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cyndi.brandt@matrixiq.com</a:t>
            </a:r>
            <a:endParaRPr lang="en-US" sz="7200" dirty="0">
              <a:solidFill>
                <a:srgbClr val="45DE82"/>
              </a:solidFill>
              <a:latin typeface="Eina01-SemiBold" panose="02000000000000000000" pitchFamily="2" charset="0"/>
              <a:ea typeface="Eina 01 Regular" pitchFamily="34" charset="-122"/>
              <a:cs typeface="Eina 01 Regular" pitchFamily="34" charset="-120"/>
            </a:endParaRPr>
          </a:p>
          <a:p>
            <a:pPr marL="0" indent="0" algn="l">
              <a:buNone/>
            </a:pPr>
            <a:r>
              <a:rPr lang="en-US" sz="72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410.215.2295</a:t>
            </a:r>
          </a:p>
        </p:txBody>
      </p:sp>
    </p:spTree>
    <p:extLst>
      <p:ext uri="{BB962C8B-B14F-4D97-AF65-F5344CB8AC3E}">
        <p14:creationId xmlns:p14="http://schemas.microsoft.com/office/powerpoint/2010/main" val="413358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15350" y="838200"/>
            <a:ext cx="2600325" cy="2600325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5448300"/>
            <a:ext cx="6886575" cy="4838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15350" y="3848100"/>
            <a:ext cx="2600325" cy="26003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15350" y="6829425"/>
            <a:ext cx="2600325" cy="26003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582400" y="2052200"/>
            <a:ext cx="2233613" cy="21042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582400" y="5152588"/>
            <a:ext cx="2233613" cy="210424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582400" y="8114863"/>
            <a:ext cx="2233613" cy="210424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838200" y="561975"/>
            <a:ext cx="3762375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848" b="1" dirty="0">
                <a:solidFill>
                  <a:srgbClr val="45DE82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MagTrack+</a:t>
            </a:r>
            <a:endParaRPr lang="en-US" sz="4848" dirty="0">
              <a:latin typeface="Eina01-Bold" panose="02000000000000000000" pitchFamily="2" charset="0"/>
            </a:endParaRPr>
          </a:p>
        </p:txBody>
      </p:sp>
      <p:sp>
        <p:nvSpPr>
          <p:cNvPr id="10" name="Text 1"/>
          <p:cNvSpPr/>
          <p:nvPr/>
        </p:nvSpPr>
        <p:spPr>
          <a:xfrm>
            <a:off x="838200" y="1933575"/>
            <a:ext cx="6534150" cy="251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Regular" panose="02000000000000000000" pitchFamily="2" charset="0"/>
                <a:ea typeface="Eina 01 Regular" pitchFamily="34" charset="-122"/>
              </a:rPr>
              <a:t>Asset tracking simplified.</a:t>
            </a:r>
          </a:p>
          <a:p>
            <a:pPr marL="0" indent="0" algn="l">
              <a:lnSpc>
                <a:spcPts val="2775"/>
              </a:lnSpc>
              <a:buNone/>
            </a:pPr>
            <a:endParaRPr lang="en-US" sz="2400" dirty="0">
              <a:solidFill>
                <a:srgbClr val="1C1F2E"/>
              </a:solidFill>
              <a:latin typeface="Eina01-Regular" panose="02000000000000000000" pitchFamily="2" charset="0"/>
              <a:ea typeface="Eina 01 Regular" pitchFamily="34" charset="-122"/>
            </a:endParaRP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Regular" panose="02000000000000000000" pitchFamily="2" charset="0"/>
                <a:ea typeface="Eina 01 Regular" pitchFamily="34" charset="-122"/>
              </a:rPr>
              <a:t>Stick. Monitor. Recover.</a:t>
            </a:r>
          </a:p>
          <a:p>
            <a:pPr marL="0" indent="0" algn="l">
              <a:lnSpc>
                <a:spcPts val="2775"/>
              </a:lnSpc>
              <a:buNone/>
            </a:pPr>
            <a:endParaRPr lang="en-US" sz="2400" dirty="0">
              <a:solidFill>
                <a:srgbClr val="1C1F2E"/>
              </a:solidFill>
              <a:latin typeface="Eina01-Regular" panose="02000000000000000000" pitchFamily="2" charset="0"/>
              <a:ea typeface="Eina 01 Regular" pitchFamily="34" charset="-122"/>
            </a:endParaRPr>
          </a:p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Regular" panose="02000000000000000000" pitchFamily="2" charset="0"/>
                <a:ea typeface="Eina 01 Regular" pitchFamily="34" charset="-122"/>
              </a:rPr>
              <a:t>The low maintenance, balanced solution for moving and non-moving assets that need occasional monitoring.</a:t>
            </a:r>
            <a:endParaRPr lang="en-US" sz="2400" dirty="0">
              <a:latin typeface="Eina01-Regular" panose="02000000000000000000" pitchFamily="2" charset="0"/>
            </a:endParaRPr>
          </a:p>
        </p:txBody>
      </p:sp>
      <p:sp>
        <p:nvSpPr>
          <p:cNvPr id="11" name="Text 2"/>
          <p:cNvSpPr/>
          <p:nvPr/>
        </p:nvSpPr>
        <p:spPr>
          <a:xfrm>
            <a:off x="14373225" y="1619250"/>
            <a:ext cx="372427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Bold" panose="02000000000000000000" pitchFamily="2" charset="0"/>
                <a:ea typeface="Eina 01 Bold" pitchFamily="34" charset="-122"/>
              </a:rPr>
              <a:t>STICK IT</a:t>
            </a:r>
            <a:r>
              <a:rPr lang="en-US" sz="2400" b="1" dirty="0">
                <a:solidFill>
                  <a:srgbClr val="45DE8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
</a:t>
            </a:r>
            <a:r>
              <a:rPr lang="en-US" sz="1800" dirty="0">
                <a:solidFill>
                  <a:srgbClr val="1C1F2E"/>
                </a:solidFill>
                <a:ea typeface="Eina 01 Regular" pitchFamily="34" charset="-122"/>
                <a:cs typeface="Eina 01 Regular" pitchFamily="34" charset="-120"/>
              </a:rPr>
              <a:t>Put MagTrack+ where you need it on any magnetic surface</a:t>
            </a:r>
            <a:r>
              <a:rPr lang="en-US" sz="1800" dirty="0">
                <a:solidFill>
                  <a:srgbClr val="1C1F2E"/>
                </a:solidFill>
                <a:latin typeface="Eina 01 Regular" pitchFamily="34" charset="0"/>
                <a:ea typeface="Eina 01 Regular" pitchFamily="34" charset="-122"/>
                <a:cs typeface="Eina 01 Regular" pitchFamily="34" charset="-120"/>
              </a:rPr>
              <a:t>.</a:t>
            </a:r>
            <a:endParaRPr lang="en-US" sz="2400" dirty="0"/>
          </a:p>
        </p:txBody>
      </p:sp>
      <p:sp>
        <p:nvSpPr>
          <p:cNvPr id="12" name="Text 3"/>
          <p:cNvSpPr/>
          <p:nvPr/>
        </p:nvSpPr>
        <p:spPr>
          <a:xfrm>
            <a:off x="14373225" y="4743450"/>
            <a:ext cx="372427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Bold" panose="02000000000000000000" pitchFamily="2" charset="0"/>
                <a:ea typeface="Eina 01 Bold" pitchFamily="34" charset="-122"/>
              </a:rPr>
              <a:t>MONITOR IT</a:t>
            </a:r>
            <a:r>
              <a:rPr lang="en-US" sz="2400" b="1" dirty="0">
                <a:solidFill>
                  <a:srgbClr val="45DE8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
</a:t>
            </a:r>
            <a:r>
              <a:rPr lang="en-US" dirty="0">
                <a:solidFill>
                  <a:srgbClr val="1C1F2E"/>
                </a:solidFill>
                <a:ea typeface="Eina 01 Regular" pitchFamily="34" charset="-122"/>
              </a:rPr>
              <a:t>Easily view assets on mobile or desktop with reports and custom alerts.</a:t>
            </a:r>
          </a:p>
        </p:txBody>
      </p:sp>
      <p:sp>
        <p:nvSpPr>
          <p:cNvPr id="13" name="Text 4"/>
          <p:cNvSpPr/>
          <p:nvPr/>
        </p:nvSpPr>
        <p:spPr>
          <a:xfrm>
            <a:off x="14373225" y="7734300"/>
            <a:ext cx="372427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45DE82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RECOVER IT</a:t>
            </a:r>
            <a:r>
              <a:rPr lang="en-US" sz="2400" b="1" dirty="0">
                <a:solidFill>
                  <a:srgbClr val="45DE8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
</a:t>
            </a:r>
            <a:r>
              <a:rPr lang="en-US" dirty="0">
                <a:solidFill>
                  <a:srgbClr val="1C1F2E"/>
                </a:solidFill>
                <a:latin typeface="Eina01-Regular" panose="02000000000000000000" pitchFamily="2" charset="0"/>
                <a:ea typeface="Eina 01 Regular" pitchFamily="34" charset="-122"/>
                <a:cs typeface="Eina 01 Bold" pitchFamily="34" charset="-120"/>
              </a:rPr>
              <a:t>Crank up motion updates when a suspicious activity has occurred</a:t>
            </a:r>
            <a:endParaRPr lang="en-US" dirty="0">
              <a:solidFill>
                <a:srgbClr val="1C1F2E"/>
              </a:solidFill>
              <a:latin typeface="Eina01-Regular" panose="02000000000000000000" pitchFamily="2" charset="0"/>
              <a:ea typeface="Eina 01 Regular" pitchFamily="34" charset="-122"/>
            </a:endParaRPr>
          </a:p>
        </p:txBody>
      </p:sp>
      <p:sp>
        <p:nvSpPr>
          <p:cNvPr id="14" name="Text 5"/>
          <p:cNvSpPr/>
          <p:nvPr/>
        </p:nvSpPr>
        <p:spPr>
          <a:xfrm>
            <a:off x="838200" y="5934075"/>
            <a:ext cx="5857568" cy="989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75"/>
              </a:lnSpc>
              <a:buNone/>
            </a:pPr>
            <a:r>
              <a:rPr lang="en-US" sz="4909" b="1" dirty="0">
                <a:solidFill>
                  <a:srgbClr val="FFFFFF"/>
                </a:solidFill>
                <a:latin typeface="Eina01-Bold" panose="02000000000000000000" pitchFamily="2" charset="0"/>
                <a:ea typeface="Eina 01 Bold" pitchFamily="34" charset="-122"/>
              </a:rPr>
              <a:t>HIGH VALUE</a:t>
            </a:r>
            <a:endParaRPr lang="en-US" sz="4909" dirty="0">
              <a:latin typeface="Eina01-Bold" panose="02000000000000000000" pitchFamily="2" charset="0"/>
            </a:endParaRPr>
          </a:p>
        </p:txBody>
      </p:sp>
      <p:sp>
        <p:nvSpPr>
          <p:cNvPr id="15" name="Text 6"/>
          <p:cNvSpPr/>
          <p:nvPr/>
        </p:nvSpPr>
        <p:spPr>
          <a:xfrm>
            <a:off x="838200" y="7419975"/>
            <a:ext cx="5372100" cy="209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Eina01-SemiBold" pitchFamily="34" charset="0"/>
              </a:rPr>
              <a:t>At a low cost to customers. Extend the value you’re providing customers by ensuring valued assets are safe and easily recovered with dual band tracking.</a:t>
            </a:r>
            <a:endParaRPr lang="en-US" sz="2400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3E6DA61-278F-186A-92EB-8B88F953FA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17860" y="1014412"/>
            <a:ext cx="2286000" cy="2286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7069C28-E890-6D46-F55F-F61D8CF59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77275" y="4009588"/>
            <a:ext cx="2286000" cy="2286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7A00F76-4CBF-F00E-3E93-51078E4447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67750" y="692344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0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C283045-53EF-F677-3444-51F7C9F59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6153150"/>
            <a:ext cx="3129250" cy="413385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C94A72AE-BA97-8F3B-436B-129EA3242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55361" y="904875"/>
            <a:ext cx="1703010" cy="1703012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8F9D9BFC-9A13-DA2F-EF44-1A7862995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1656913"/>
            <a:ext cx="1119188" cy="210424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44EC3288-6349-131B-D55A-33A6B29F3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55361" y="904875"/>
            <a:ext cx="1703010" cy="1703012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E415C021-067B-1F97-1060-4AA500EC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1656913"/>
            <a:ext cx="1119188" cy="210424"/>
          </a:xfrm>
          <a:prstGeom prst="rect">
            <a:avLst/>
          </a:prstGeom>
        </p:spPr>
      </p:pic>
      <p:pic>
        <p:nvPicPr>
          <p:cNvPr id="7" name="Image 5" descr="preencoded.png">
            <a:extLst>
              <a:ext uri="{FF2B5EF4-FFF2-40B4-BE49-F238E27FC236}">
                <a16:creationId xmlns:a16="http://schemas.microsoft.com/office/drawing/2014/main" id="{C4448C8F-5054-C27B-4E25-564CDFB46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055361" y="3245504"/>
            <a:ext cx="1703010" cy="1703012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58836800-AE92-478D-2C84-39B8E2EEA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4000063"/>
            <a:ext cx="1119188" cy="210424"/>
          </a:xfrm>
          <a:prstGeom prst="rect">
            <a:avLst/>
          </a:prstGeom>
        </p:spPr>
      </p:pic>
      <p:pic>
        <p:nvPicPr>
          <p:cNvPr id="9" name="Image 7" descr="preencoded.png">
            <a:extLst>
              <a:ext uri="{FF2B5EF4-FFF2-40B4-BE49-F238E27FC236}">
                <a16:creationId xmlns:a16="http://schemas.microsoft.com/office/drawing/2014/main" id="{E202EBB0-87EA-CDDE-A65C-36D3674E8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055361" y="3245504"/>
            <a:ext cx="1703010" cy="1703012"/>
          </a:xfrm>
          <a:prstGeom prst="rect">
            <a:avLst/>
          </a:prstGeom>
        </p:spPr>
      </p:pic>
      <p:pic>
        <p:nvPicPr>
          <p:cNvPr id="10" name="Image 8" descr="preencoded.png">
            <a:extLst>
              <a:ext uri="{FF2B5EF4-FFF2-40B4-BE49-F238E27FC236}">
                <a16:creationId xmlns:a16="http://schemas.microsoft.com/office/drawing/2014/main" id="{B22E34F2-05AA-14FB-A208-E3375AB22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4000063"/>
            <a:ext cx="1119188" cy="210424"/>
          </a:xfrm>
          <a:prstGeom prst="rect">
            <a:avLst/>
          </a:prstGeom>
        </p:spPr>
      </p:pic>
      <p:pic>
        <p:nvPicPr>
          <p:cNvPr id="11" name="Image 9" descr="preencoded.png">
            <a:extLst>
              <a:ext uri="{FF2B5EF4-FFF2-40B4-BE49-F238E27FC236}">
                <a16:creationId xmlns:a16="http://schemas.microsoft.com/office/drawing/2014/main" id="{2DC93BFF-C804-D0BB-DA86-AB8983FE9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9194" y="5914932"/>
            <a:ext cx="7089639" cy="1703012"/>
          </a:xfrm>
          <a:prstGeom prst="rect">
            <a:avLst/>
          </a:prstGeom>
        </p:spPr>
      </p:pic>
      <p:pic>
        <p:nvPicPr>
          <p:cNvPr id="12" name="Image 10" descr="preencoded.png">
            <a:extLst>
              <a:ext uri="{FF2B5EF4-FFF2-40B4-BE49-F238E27FC236}">
                <a16:creationId xmlns:a16="http://schemas.microsoft.com/office/drawing/2014/main" id="{E072FB6B-7FE5-EF68-A2BB-CEE07D3151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10675" y="7884130"/>
            <a:ext cx="7089639" cy="1703012"/>
          </a:xfrm>
          <a:prstGeom prst="rect">
            <a:avLst/>
          </a:prstGeom>
        </p:spPr>
      </p:pic>
      <p:pic>
        <p:nvPicPr>
          <p:cNvPr id="13" name="Image 11" descr="preencoded.png">
            <a:extLst>
              <a:ext uri="{FF2B5EF4-FFF2-40B4-BE49-F238E27FC236}">
                <a16:creationId xmlns:a16="http://schemas.microsoft.com/office/drawing/2014/main" id="{F363CF9A-2DC2-38E4-F777-B517613D48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55361" y="5586133"/>
            <a:ext cx="1703010" cy="1703012"/>
          </a:xfrm>
          <a:prstGeom prst="rect">
            <a:avLst/>
          </a:prstGeom>
        </p:spPr>
      </p:pic>
      <p:pic>
        <p:nvPicPr>
          <p:cNvPr id="14" name="Image 12" descr="preencoded.png">
            <a:extLst>
              <a:ext uri="{FF2B5EF4-FFF2-40B4-BE49-F238E27FC236}">
                <a16:creationId xmlns:a16="http://schemas.microsoft.com/office/drawing/2014/main" id="{30EDE15F-D9CB-FD3D-A2D4-C452D4018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6333688"/>
            <a:ext cx="1119188" cy="210424"/>
          </a:xfrm>
          <a:prstGeom prst="rect">
            <a:avLst/>
          </a:prstGeom>
        </p:spPr>
      </p:pic>
      <p:pic>
        <p:nvPicPr>
          <p:cNvPr id="15" name="Image 13" descr="preencoded.png">
            <a:extLst>
              <a:ext uri="{FF2B5EF4-FFF2-40B4-BE49-F238E27FC236}">
                <a16:creationId xmlns:a16="http://schemas.microsoft.com/office/drawing/2014/main" id="{A9F65CB1-C7AC-4531-04DE-31F405C790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55361" y="5586133"/>
            <a:ext cx="1703010" cy="1703012"/>
          </a:xfrm>
          <a:prstGeom prst="rect">
            <a:avLst/>
          </a:prstGeom>
        </p:spPr>
      </p:pic>
      <p:pic>
        <p:nvPicPr>
          <p:cNvPr id="16" name="Image 14" descr="preencoded.png">
            <a:extLst>
              <a:ext uri="{FF2B5EF4-FFF2-40B4-BE49-F238E27FC236}">
                <a16:creationId xmlns:a16="http://schemas.microsoft.com/office/drawing/2014/main" id="{50EAB5F8-DD61-CEC2-0EC1-2AB1AEDFA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6333688"/>
            <a:ext cx="1119188" cy="210424"/>
          </a:xfrm>
          <a:prstGeom prst="rect">
            <a:avLst/>
          </a:prstGeom>
        </p:spPr>
      </p:pic>
      <p:pic>
        <p:nvPicPr>
          <p:cNvPr id="17" name="Image 15" descr="preencoded.png">
            <a:extLst>
              <a:ext uri="{FF2B5EF4-FFF2-40B4-BE49-F238E27FC236}">
                <a16:creationId xmlns:a16="http://schemas.microsoft.com/office/drawing/2014/main" id="{198E2E89-80D7-9DBF-EA59-6752676603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055361" y="7926763"/>
            <a:ext cx="1703010" cy="1703012"/>
          </a:xfrm>
          <a:prstGeom prst="rect">
            <a:avLst/>
          </a:prstGeom>
        </p:spPr>
      </p:pic>
      <p:pic>
        <p:nvPicPr>
          <p:cNvPr id="18" name="Image 16" descr="preencoded.png">
            <a:extLst>
              <a:ext uri="{FF2B5EF4-FFF2-40B4-BE49-F238E27FC236}">
                <a16:creationId xmlns:a16="http://schemas.microsoft.com/office/drawing/2014/main" id="{72FA7463-483B-C693-28D5-859216B76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8676838"/>
            <a:ext cx="1119188" cy="210424"/>
          </a:xfrm>
          <a:prstGeom prst="rect">
            <a:avLst/>
          </a:prstGeom>
        </p:spPr>
      </p:pic>
      <p:pic>
        <p:nvPicPr>
          <p:cNvPr id="20" name="Image 18" descr="preencoded.png">
            <a:extLst>
              <a:ext uri="{FF2B5EF4-FFF2-40B4-BE49-F238E27FC236}">
                <a16:creationId xmlns:a16="http://schemas.microsoft.com/office/drawing/2014/main" id="{2C47CBA9-6C82-6B6E-EBAA-CE4572494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11050" y="8676838"/>
            <a:ext cx="1119188" cy="210424"/>
          </a:xfrm>
          <a:prstGeom prst="rect">
            <a:avLst/>
          </a:prstGeom>
        </p:spPr>
      </p:pic>
      <p:pic>
        <p:nvPicPr>
          <p:cNvPr id="21" name="Image 19" descr="preencoded.png">
            <a:extLst>
              <a:ext uri="{FF2B5EF4-FFF2-40B4-BE49-F238E27FC236}">
                <a16:creationId xmlns:a16="http://schemas.microsoft.com/office/drawing/2014/main" id="{C8FE9E62-CD1D-2940-66D9-AE8254CBA3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5925801" y="5572120"/>
            <a:ext cx="2362199" cy="4714880"/>
          </a:xfrm>
          <a:prstGeom prst="rect">
            <a:avLst/>
          </a:prstGeom>
        </p:spPr>
      </p:pic>
      <p:sp>
        <p:nvSpPr>
          <p:cNvPr id="22" name="Text 0">
            <a:extLst>
              <a:ext uri="{FF2B5EF4-FFF2-40B4-BE49-F238E27FC236}">
                <a16:creationId xmlns:a16="http://schemas.microsoft.com/office/drawing/2014/main" id="{4937D5E0-91D6-510A-567C-12A90D17B00F}"/>
              </a:ext>
            </a:extLst>
          </p:cNvPr>
          <p:cNvSpPr/>
          <p:nvPr/>
        </p:nvSpPr>
        <p:spPr>
          <a:xfrm>
            <a:off x="838200" y="2276475"/>
            <a:ext cx="78962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1C1F2E"/>
                </a:solidFill>
                <a:latin typeface="Eina01-SemiBold" panose="02000000000000000000" pitchFamily="2" charset="0"/>
                <a:ea typeface="Eina 01 Regular" pitchFamily="34" charset="-122"/>
                <a:cs typeface="Eina 01 Regular" pitchFamily="34" charset="-120"/>
              </a:rPr>
              <a:t>A magnetic device meant to be quickly attached to any asset for tracking and theft recovery. </a:t>
            </a:r>
            <a:endParaRPr lang="en-US" sz="2400" dirty="0">
              <a:latin typeface="Eina01-SemiBold" panose="02000000000000000000" pitchFamily="2" charset="0"/>
            </a:endParaRPr>
          </a:p>
        </p:txBody>
      </p:sp>
      <p:sp>
        <p:nvSpPr>
          <p:cNvPr id="27" name="Text 5">
            <a:extLst>
              <a:ext uri="{FF2B5EF4-FFF2-40B4-BE49-F238E27FC236}">
                <a16:creationId xmlns:a16="http://schemas.microsoft.com/office/drawing/2014/main" id="{3091872F-0A21-8A9C-9EC6-07BF427A95B0}"/>
              </a:ext>
            </a:extLst>
          </p:cNvPr>
          <p:cNvSpPr/>
          <p:nvPr/>
        </p:nvSpPr>
        <p:spPr>
          <a:xfrm>
            <a:off x="13616228" y="3643271"/>
            <a:ext cx="3400425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45DE82"/>
                </a:solidFill>
                <a:latin typeface="Eina01-Bold"/>
              </a:rPr>
              <a:t>LOW BATTERY ALERTS</a:t>
            </a:r>
            <a:r>
              <a:rPr lang="en-US" sz="2400" b="1" dirty="0">
                <a:solidFill>
                  <a:srgbClr val="45DE82"/>
                </a:solidFill>
                <a:latin typeface="Eina 01 Bold" pitchFamily="34" charset="0"/>
                <a:ea typeface="Eina 01 Bold"/>
                <a:cs typeface="Eina 01 Bold" pitchFamily="34" charset="-120"/>
              </a:rPr>
              <a:t>
</a:t>
            </a:r>
            <a:r>
              <a:rPr lang="en-US" sz="1600" dirty="0">
                <a:solidFill>
                  <a:srgbClr val="1C1F2E"/>
                </a:solidFill>
                <a:latin typeface="Eina01-SemiBold"/>
                <a:ea typeface="Eina 01 Bold"/>
                <a:cs typeface="Eina 01 Bold" pitchFamily="34" charset="-120"/>
              </a:rPr>
              <a:t>Eliminate risk of losing an asset</a:t>
            </a:r>
            <a:endParaRPr lang="en-US" sz="1600" dirty="0">
              <a:solidFill>
                <a:srgbClr val="1C1F2E"/>
              </a:solidFill>
              <a:latin typeface="Eina01-SemiBold"/>
              <a:ea typeface="Eina 01 Bold"/>
            </a:endParaRPr>
          </a:p>
        </p:txBody>
      </p:sp>
      <p:sp>
        <p:nvSpPr>
          <p:cNvPr id="31" name="Text 9">
            <a:extLst>
              <a:ext uri="{FF2B5EF4-FFF2-40B4-BE49-F238E27FC236}">
                <a16:creationId xmlns:a16="http://schemas.microsoft.com/office/drawing/2014/main" id="{5652AEE7-5651-4512-84D5-789EEF6F13E5}"/>
              </a:ext>
            </a:extLst>
          </p:cNvPr>
          <p:cNvSpPr/>
          <p:nvPr/>
        </p:nvSpPr>
        <p:spPr>
          <a:xfrm>
            <a:off x="4518408" y="4358604"/>
            <a:ext cx="340042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45DE82"/>
                </a:solidFill>
                <a:latin typeface="Eina01-Bold" panose="02000000000000000000" pitchFamily="2" charset="0"/>
              </a:rPr>
              <a:t>5 YEAR LIFE</a:t>
            </a:r>
            <a:r>
              <a:rPr lang="en-US" sz="2400" b="1" dirty="0">
                <a:solidFill>
                  <a:srgbClr val="45DE8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
</a:t>
            </a:r>
            <a:r>
              <a:rPr lang="en-US" sz="1600" dirty="0">
                <a:solidFill>
                  <a:srgbClr val="1C1F2E"/>
                </a:solidFill>
                <a:latin typeface="Eina01-SemiBold" panose="02000000000000000000" pitchFamily="2" charset="0"/>
                <a:ea typeface="Eina 01 Bold" pitchFamily="34" charset="-122"/>
              </a:rPr>
              <a:t>Daily pings extend battery life, increase as needed</a:t>
            </a:r>
          </a:p>
        </p:txBody>
      </p:sp>
      <p:sp>
        <p:nvSpPr>
          <p:cNvPr id="35" name="Text 13">
            <a:extLst>
              <a:ext uri="{FF2B5EF4-FFF2-40B4-BE49-F238E27FC236}">
                <a16:creationId xmlns:a16="http://schemas.microsoft.com/office/drawing/2014/main" id="{29D5F5C0-B439-5B75-F616-2B54B6ED0031}"/>
              </a:ext>
            </a:extLst>
          </p:cNvPr>
          <p:cNvSpPr/>
          <p:nvPr/>
        </p:nvSpPr>
        <p:spPr>
          <a:xfrm>
            <a:off x="4496850" y="8315276"/>
            <a:ext cx="3400425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45DE82"/>
                </a:solidFill>
                <a:latin typeface="Eina01-Bold" panose="02000000000000000000" pitchFamily="2" charset="0"/>
              </a:rPr>
              <a:t>NOTIFICATIONS</a:t>
            </a:r>
            <a:r>
              <a:rPr lang="en-US" sz="2400" b="1" dirty="0">
                <a:solidFill>
                  <a:srgbClr val="45DE8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
</a:t>
            </a:r>
            <a:r>
              <a:rPr lang="en-US" sz="1600" dirty="0">
                <a:solidFill>
                  <a:srgbClr val="1C1F2E"/>
                </a:solidFill>
                <a:latin typeface="Eina01-SemiBold" panose="02000000000000000000" pitchFamily="2" charset="0"/>
                <a:ea typeface="Eina 01 Bold" pitchFamily="34" charset="-122"/>
              </a:rPr>
              <a:t>Custom alerts to detect unwanted movement &amp; actions</a:t>
            </a:r>
          </a:p>
        </p:txBody>
      </p:sp>
      <p:sp>
        <p:nvSpPr>
          <p:cNvPr id="39" name="Text 17">
            <a:extLst>
              <a:ext uri="{FF2B5EF4-FFF2-40B4-BE49-F238E27FC236}">
                <a16:creationId xmlns:a16="http://schemas.microsoft.com/office/drawing/2014/main" id="{7D385833-385B-D7B0-48E7-D218E6FC2057}"/>
              </a:ext>
            </a:extLst>
          </p:cNvPr>
          <p:cNvSpPr/>
          <p:nvPr/>
        </p:nvSpPr>
        <p:spPr>
          <a:xfrm>
            <a:off x="13616228" y="6010705"/>
            <a:ext cx="3753093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45DE82"/>
                </a:solidFill>
                <a:latin typeface="Eina01-Bold" panose="02000000000000000000" pitchFamily="2" charset="0"/>
              </a:rPr>
              <a:t>STORE &amp; FORWARD</a:t>
            </a:r>
            <a:r>
              <a:rPr lang="en-US" sz="2400" b="1" dirty="0">
                <a:solidFill>
                  <a:srgbClr val="45DE8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
</a:t>
            </a:r>
            <a:r>
              <a:rPr lang="en-US" sz="1600" dirty="0">
                <a:solidFill>
                  <a:srgbClr val="1C1F2E"/>
                </a:solidFill>
                <a:latin typeface="Eina01-SemiBold" panose="02000000000000000000" pitchFamily="2" charset="0"/>
                <a:ea typeface="Eina 01 Bold" pitchFamily="34" charset="-122"/>
              </a:rPr>
              <a:t>Store up to 1,000 messages if signal is lost</a:t>
            </a:r>
          </a:p>
        </p:txBody>
      </p:sp>
      <p:sp>
        <p:nvSpPr>
          <p:cNvPr id="47" name="Text 25">
            <a:extLst>
              <a:ext uri="{FF2B5EF4-FFF2-40B4-BE49-F238E27FC236}">
                <a16:creationId xmlns:a16="http://schemas.microsoft.com/office/drawing/2014/main" id="{3E75386E-1262-CED8-52BB-FEF3FFD7BA1F}"/>
              </a:ext>
            </a:extLst>
          </p:cNvPr>
          <p:cNvSpPr/>
          <p:nvPr/>
        </p:nvSpPr>
        <p:spPr>
          <a:xfrm>
            <a:off x="838200" y="476250"/>
            <a:ext cx="8115300" cy="1581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0500"/>
              </a:lnSpc>
              <a:buNone/>
            </a:pPr>
            <a:r>
              <a:rPr lang="en-US" sz="6600" dirty="0">
                <a:solidFill>
                  <a:srgbClr val="45DE82"/>
                </a:solidFill>
                <a:latin typeface="Eina01-Bold" panose="02000000000000000000" pitchFamily="2" charset="0"/>
              </a:rPr>
              <a:t>MagTrack+</a:t>
            </a:r>
          </a:p>
        </p:txBody>
      </p:sp>
      <p:pic>
        <p:nvPicPr>
          <p:cNvPr id="19" name="Picture 18" descr="A black rectangular object with a yellow dot on the side&#10;&#10;Description automatically generated">
            <a:extLst>
              <a:ext uri="{FF2B5EF4-FFF2-40B4-BE49-F238E27FC236}">
                <a16:creationId xmlns:a16="http://schemas.microsoft.com/office/drawing/2014/main" id="{11CDE377-A2BC-8974-0E63-D70A30D9B3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466" y="8134657"/>
            <a:ext cx="1604031" cy="1443867"/>
          </a:xfrm>
          <a:prstGeom prst="rect">
            <a:avLst/>
          </a:prstGeom>
        </p:spPr>
      </p:pic>
      <p:sp>
        <p:nvSpPr>
          <p:cNvPr id="25" name="Text 9">
            <a:extLst>
              <a:ext uri="{FF2B5EF4-FFF2-40B4-BE49-F238E27FC236}">
                <a16:creationId xmlns:a16="http://schemas.microsoft.com/office/drawing/2014/main" id="{F12AA02D-6DF7-D188-3DBF-A6629F13AB30}"/>
              </a:ext>
            </a:extLst>
          </p:cNvPr>
          <p:cNvSpPr/>
          <p:nvPr/>
        </p:nvSpPr>
        <p:spPr>
          <a:xfrm>
            <a:off x="13616228" y="1322993"/>
            <a:ext cx="3211461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45DE82"/>
                </a:solidFill>
                <a:latin typeface="+mj-lt"/>
              </a:rPr>
              <a:t>GEOFENCES</a:t>
            </a:r>
            <a:r>
              <a:rPr lang="en-US" sz="2400" b="1" dirty="0">
                <a:solidFill>
                  <a:srgbClr val="45DE82"/>
                </a:solidFill>
                <a:latin typeface="+mj-lt"/>
                <a:ea typeface="Eina 01 Bold" pitchFamily="34" charset="-122"/>
                <a:cs typeface="Eina 01 Bold" pitchFamily="34" charset="-120"/>
              </a:rPr>
              <a:t>
&amp; CUSTOM ALERTS</a:t>
            </a:r>
          </a:p>
          <a:p>
            <a:pPr marL="0" indent="0" algn="l">
              <a:lnSpc>
                <a:spcPts val="2775"/>
              </a:lnSpc>
              <a:buNone/>
            </a:pPr>
            <a:r>
              <a:rPr lang="en-US" sz="1600" dirty="0">
                <a:solidFill>
                  <a:srgbClr val="1C1F2E"/>
                </a:solidFill>
                <a:latin typeface="Eina01-SemiBold" panose="02000000000000000000" pitchFamily="2" charset="0"/>
                <a:ea typeface="Eina 01 Bold" pitchFamily="34" charset="-122"/>
              </a:rPr>
              <a:t>Custom geofencing to identify asset movement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222FEC-DF27-1251-5CCE-240B34D83E02}"/>
              </a:ext>
            </a:extLst>
          </p:cNvPr>
          <p:cNvSpPr txBox="1"/>
          <p:nvPr/>
        </p:nvSpPr>
        <p:spPr>
          <a:xfrm>
            <a:off x="13616228" y="8285797"/>
            <a:ext cx="3739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5DE82"/>
                </a:solidFill>
                <a:latin typeface="Eina01-Bold" panose="02000000000000000000" pitchFamily="2" charset="0"/>
              </a:rPr>
              <a:t>ELEMENT PROOF</a:t>
            </a:r>
          </a:p>
          <a:p>
            <a:r>
              <a:rPr lang="en-US" sz="1600" dirty="0">
                <a:solidFill>
                  <a:srgbClr val="1C1F2E"/>
                </a:solidFill>
                <a:latin typeface="Eina01-SemiBold" panose="02000000000000000000" pitchFamily="2" charset="0"/>
                <a:ea typeface="Eina 01 Bold" pitchFamily="34" charset="-122"/>
              </a:rPr>
              <a:t>IP65 waterproof / -4°F – 140°F</a:t>
            </a:r>
          </a:p>
        </p:txBody>
      </p:sp>
      <p:pic>
        <p:nvPicPr>
          <p:cNvPr id="28" name="Image 15" descr="preencoded.png">
            <a:extLst>
              <a:ext uri="{FF2B5EF4-FFF2-40B4-BE49-F238E27FC236}">
                <a16:creationId xmlns:a16="http://schemas.microsoft.com/office/drawing/2014/main" id="{943B1CE0-DEC0-D0FE-72FB-7243B3EB21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12660" y="3935959"/>
            <a:ext cx="1703010" cy="1703012"/>
          </a:xfrm>
          <a:prstGeom prst="rect">
            <a:avLst/>
          </a:prstGeom>
        </p:spPr>
      </p:pic>
      <p:pic>
        <p:nvPicPr>
          <p:cNvPr id="29" name="Image 16" descr="preencoded.png">
            <a:extLst>
              <a:ext uri="{FF2B5EF4-FFF2-40B4-BE49-F238E27FC236}">
                <a16:creationId xmlns:a16="http://schemas.microsoft.com/office/drawing/2014/main" id="{874369D6-4DDA-54C1-8E9B-83C942995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68349" y="4686034"/>
            <a:ext cx="1119188" cy="210424"/>
          </a:xfrm>
          <a:prstGeom prst="rect">
            <a:avLst/>
          </a:prstGeom>
        </p:spPr>
      </p:pic>
      <p:pic>
        <p:nvPicPr>
          <p:cNvPr id="32" name="Image 18" descr="preencoded.png">
            <a:extLst>
              <a:ext uri="{FF2B5EF4-FFF2-40B4-BE49-F238E27FC236}">
                <a16:creationId xmlns:a16="http://schemas.microsoft.com/office/drawing/2014/main" id="{F6784117-96C1-09E3-4EB0-2D91A8782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68349" y="4686034"/>
            <a:ext cx="1119188" cy="2104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EB5D24-65D0-F458-332F-2AC4BD750869}"/>
              </a:ext>
            </a:extLst>
          </p:cNvPr>
          <p:cNvSpPr txBox="1"/>
          <p:nvPr/>
        </p:nvSpPr>
        <p:spPr>
          <a:xfrm>
            <a:off x="4524714" y="6133486"/>
            <a:ext cx="3739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5DE82"/>
                </a:solidFill>
                <a:latin typeface="Eina01-Bold" panose="02000000000000000000" pitchFamily="2" charset="0"/>
              </a:rPr>
              <a:t>GPS MOVEMENT</a:t>
            </a:r>
          </a:p>
          <a:p>
            <a:r>
              <a:rPr lang="en-US" sz="1600" dirty="0">
                <a:solidFill>
                  <a:srgbClr val="1C1F2E"/>
                </a:solidFill>
                <a:latin typeface="Eina01-SemiBold" panose="02000000000000000000" pitchFamily="2" charset="0"/>
                <a:ea typeface="Eina 01 Bold" pitchFamily="34" charset="-122"/>
              </a:rPr>
              <a:t>Location &amp; speed configurable reporting intervals (moving or stationary)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06EFD3-B6D7-974C-C0B8-AC03C2682B83}"/>
              </a:ext>
            </a:extLst>
          </p:cNvPr>
          <p:cNvSpPr txBox="1"/>
          <p:nvPr/>
        </p:nvSpPr>
        <p:spPr>
          <a:xfrm>
            <a:off x="883094" y="3981350"/>
            <a:ext cx="1504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45DE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ina01-Bold" panose="02000000000000000000" pitchFamily="2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EC77E2-3A1F-A250-7B4E-F32B18048FA3}"/>
              </a:ext>
            </a:extLst>
          </p:cNvPr>
          <p:cNvSpPr txBox="1"/>
          <p:nvPr/>
        </p:nvSpPr>
        <p:spPr>
          <a:xfrm>
            <a:off x="1192696" y="5081061"/>
            <a:ext cx="94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ina01-Bold" panose="02000000000000000000" pitchFamily="2" charset="0"/>
              </a:rPr>
              <a:t>YEARS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418393CD-166D-FF7B-1D72-99DE817658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99317" y="6113175"/>
            <a:ext cx="1333500" cy="13335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08A5E19-8033-A54D-03C4-EE744FD394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6398" y="8101924"/>
            <a:ext cx="1333500" cy="13335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A2A6610-04E3-9999-12BD-953F2EAA835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40116" y="3438525"/>
            <a:ext cx="1333500" cy="13335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02B9C15-FDCD-D794-16C1-2485401C69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240116" y="1021126"/>
            <a:ext cx="1333500" cy="13335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0E3A08C-3CDF-7B73-2FBE-AECFB502561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258304" y="5812059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3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244885-8110-571B-21C6-E6B45E4B9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3489" y="713453"/>
            <a:ext cx="5935445" cy="8860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068705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7250" y="5105400"/>
            <a:ext cx="11944350" cy="5181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53000" y="7315200"/>
            <a:ext cx="13335000" cy="29718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425248-57A4-F00E-D234-32AA853B5B2A}"/>
              </a:ext>
            </a:extLst>
          </p:cNvPr>
          <p:cNvSpPr/>
          <p:nvPr/>
        </p:nvSpPr>
        <p:spPr>
          <a:xfrm>
            <a:off x="10163760" y="6004712"/>
            <a:ext cx="579432" cy="458259"/>
          </a:xfrm>
          <a:custGeom>
            <a:avLst/>
            <a:gdLst>
              <a:gd name="connsiteX0" fmla="*/ 124878 w 579432"/>
              <a:gd name="connsiteY0" fmla="*/ 296418 h 458259"/>
              <a:gd name="connsiteX1" fmla="*/ 126097 w 579432"/>
              <a:gd name="connsiteY1" fmla="*/ 296418 h 458259"/>
              <a:gd name="connsiteX2" fmla="*/ 126773 w 579432"/>
              <a:gd name="connsiteY2" fmla="*/ 295727 h 458259"/>
              <a:gd name="connsiteX3" fmla="*/ 130040 w 579432"/>
              <a:gd name="connsiteY3" fmla="*/ 295727 h 458259"/>
              <a:gd name="connsiteX4" fmla="*/ 130717 w 579432"/>
              <a:gd name="connsiteY4" fmla="*/ 295038 h 458259"/>
              <a:gd name="connsiteX5" fmla="*/ 133984 w 579432"/>
              <a:gd name="connsiteY5" fmla="*/ 295038 h 458259"/>
              <a:gd name="connsiteX6" fmla="*/ 134660 w 579432"/>
              <a:gd name="connsiteY6" fmla="*/ 294347 h 458259"/>
              <a:gd name="connsiteX7" fmla="*/ 136565 w 579432"/>
              <a:gd name="connsiteY7" fmla="*/ 294347 h 458259"/>
              <a:gd name="connsiteX8" fmla="*/ 141051 w 579432"/>
              <a:gd name="connsiteY8" fmla="*/ 293657 h 458259"/>
              <a:gd name="connsiteX9" fmla="*/ 142280 w 579432"/>
              <a:gd name="connsiteY9" fmla="*/ 292967 h 458259"/>
              <a:gd name="connsiteX10" fmla="*/ 146080 w 579432"/>
              <a:gd name="connsiteY10" fmla="*/ 292967 h 458259"/>
              <a:gd name="connsiteX11" fmla="*/ 148662 w 579432"/>
              <a:gd name="connsiteY11" fmla="*/ 292276 h 458259"/>
              <a:gd name="connsiteX12" fmla="*/ 160225 w 579432"/>
              <a:gd name="connsiteY12" fmla="*/ 291034 h 458259"/>
              <a:gd name="connsiteX13" fmla="*/ 171779 w 579432"/>
              <a:gd name="connsiteY13" fmla="*/ 289791 h 458259"/>
              <a:gd name="connsiteX14" fmla="*/ 172455 w 579432"/>
              <a:gd name="connsiteY14" fmla="*/ 289791 h 458259"/>
              <a:gd name="connsiteX15" fmla="*/ 173684 w 579432"/>
              <a:gd name="connsiteY15" fmla="*/ 289102 h 458259"/>
              <a:gd name="connsiteX16" fmla="*/ 179523 w 579432"/>
              <a:gd name="connsiteY16" fmla="*/ 289102 h 458259"/>
              <a:gd name="connsiteX17" fmla="*/ 180209 w 579432"/>
              <a:gd name="connsiteY17" fmla="*/ 288411 h 458259"/>
              <a:gd name="connsiteX18" fmla="*/ 273734 w 579432"/>
              <a:gd name="connsiteY18" fmla="*/ 287169 h 458259"/>
              <a:gd name="connsiteX19" fmla="*/ 404656 w 579432"/>
              <a:gd name="connsiteY19" fmla="*/ 308152 h 458259"/>
              <a:gd name="connsiteX20" fmla="*/ 382767 w 579432"/>
              <a:gd name="connsiteY20" fmla="*/ 232227 h 458259"/>
              <a:gd name="connsiteX21" fmla="*/ 382091 w 579432"/>
              <a:gd name="connsiteY21" fmla="*/ 231537 h 458259"/>
              <a:gd name="connsiteX22" fmla="*/ 355040 w 579432"/>
              <a:gd name="connsiteY22" fmla="*/ 137806 h 458259"/>
              <a:gd name="connsiteX23" fmla="*/ 329208 w 579432"/>
              <a:gd name="connsiteY23" fmla="*/ 50700 h 458259"/>
              <a:gd name="connsiteX24" fmla="*/ 231186 w 579432"/>
              <a:gd name="connsiteY24" fmla="*/ 141118 h 458259"/>
              <a:gd name="connsiteX25" fmla="*/ 100808 w 579432"/>
              <a:gd name="connsiteY25" fmla="*/ 215800 h 458259"/>
              <a:gd name="connsiteX26" fmla="*/ 124735 w 579432"/>
              <a:gd name="connsiteY26" fmla="*/ 296418 h 458259"/>
              <a:gd name="connsiteX27" fmla="*/ 124878 w 579432"/>
              <a:gd name="connsiteY27" fmla="*/ 296418 h 458259"/>
              <a:gd name="connsiteX28" fmla="*/ 458358 w 579432"/>
              <a:gd name="connsiteY28" fmla="*/ 221736 h 458259"/>
              <a:gd name="connsiteX29" fmla="*/ 451966 w 579432"/>
              <a:gd name="connsiteY29" fmla="*/ 204066 h 458259"/>
              <a:gd name="connsiteX30" fmla="*/ 469368 w 579432"/>
              <a:gd name="connsiteY30" fmla="*/ 196888 h 458259"/>
              <a:gd name="connsiteX31" fmla="*/ 563580 w 579432"/>
              <a:gd name="connsiteY31" fmla="*/ 238854 h 458259"/>
              <a:gd name="connsiteX32" fmla="*/ 570657 w 579432"/>
              <a:gd name="connsiteY32" fmla="*/ 256523 h 458259"/>
              <a:gd name="connsiteX33" fmla="*/ 553255 w 579432"/>
              <a:gd name="connsiteY33" fmla="*/ 263701 h 458259"/>
              <a:gd name="connsiteX34" fmla="*/ 458358 w 579432"/>
              <a:gd name="connsiteY34" fmla="*/ 221736 h 458259"/>
              <a:gd name="connsiteX35" fmla="*/ 443537 w 579432"/>
              <a:gd name="connsiteY35" fmla="*/ 108402 h 458259"/>
              <a:gd name="connsiteX36" fmla="*/ 424782 w 579432"/>
              <a:gd name="connsiteY36" fmla="*/ 112267 h 458259"/>
              <a:gd name="connsiteX37" fmla="*/ 420972 w 579432"/>
              <a:gd name="connsiteY37" fmla="*/ 93217 h 458259"/>
              <a:gd name="connsiteX38" fmla="*/ 477798 w 579432"/>
              <a:gd name="connsiteY38" fmla="*/ 6112 h 458259"/>
              <a:gd name="connsiteX39" fmla="*/ 496562 w 579432"/>
              <a:gd name="connsiteY39" fmla="*/ 2247 h 458259"/>
              <a:gd name="connsiteX40" fmla="*/ 500363 w 579432"/>
              <a:gd name="connsiteY40" fmla="*/ 21297 h 458259"/>
              <a:gd name="connsiteX41" fmla="*/ 443537 w 579432"/>
              <a:gd name="connsiteY41" fmla="*/ 108402 h 458259"/>
              <a:gd name="connsiteX42" fmla="*/ 471273 w 579432"/>
              <a:gd name="connsiteY42" fmla="*/ 162101 h 458259"/>
              <a:gd name="connsiteX43" fmla="*/ 454547 w 579432"/>
              <a:gd name="connsiteY43" fmla="*/ 152990 h 458259"/>
              <a:gd name="connsiteX44" fmla="*/ 463530 w 579432"/>
              <a:gd name="connsiteY44" fmla="*/ 136564 h 458259"/>
              <a:gd name="connsiteX45" fmla="*/ 562228 w 579432"/>
              <a:gd name="connsiteY45" fmla="*/ 106469 h 458259"/>
              <a:gd name="connsiteX46" fmla="*/ 578944 w 579432"/>
              <a:gd name="connsiteY46" fmla="*/ 115581 h 458259"/>
              <a:gd name="connsiteX47" fmla="*/ 569972 w 579432"/>
              <a:gd name="connsiteY47" fmla="*/ 132560 h 458259"/>
              <a:gd name="connsiteX48" fmla="*/ 471273 w 579432"/>
              <a:gd name="connsiteY48" fmla="*/ 162101 h 458259"/>
              <a:gd name="connsiteX49" fmla="*/ 44258 w 579432"/>
              <a:gd name="connsiteY49" fmla="*/ 213178 h 458259"/>
              <a:gd name="connsiteX50" fmla="*/ 71985 w 579432"/>
              <a:gd name="connsiteY50" fmla="*/ 204619 h 458259"/>
              <a:gd name="connsiteX51" fmla="*/ 79739 w 579432"/>
              <a:gd name="connsiteY51" fmla="*/ 195508 h 458259"/>
              <a:gd name="connsiteX52" fmla="*/ 215822 w 579432"/>
              <a:gd name="connsiteY52" fmla="*/ 119584 h 458259"/>
              <a:gd name="connsiteX53" fmla="*/ 324855 w 579432"/>
              <a:gd name="connsiteY53" fmla="*/ 14119 h 458259"/>
              <a:gd name="connsiteX54" fmla="*/ 331246 w 579432"/>
              <a:gd name="connsiteY54" fmla="*/ 9563 h 458259"/>
              <a:gd name="connsiteX55" fmla="*/ 347972 w 579432"/>
              <a:gd name="connsiteY55" fmla="*/ 18674 h 458259"/>
              <a:gd name="connsiteX56" fmla="*/ 375023 w 579432"/>
              <a:gd name="connsiteY56" fmla="*/ 111716 h 458259"/>
              <a:gd name="connsiteX57" fmla="*/ 404656 w 579432"/>
              <a:gd name="connsiteY57" fmla="*/ 119584 h 458259"/>
              <a:gd name="connsiteX58" fmla="*/ 431173 w 579432"/>
              <a:gd name="connsiteY58" fmla="*/ 154923 h 458259"/>
              <a:gd name="connsiteX59" fmla="*/ 434974 w 579432"/>
              <a:gd name="connsiteY59" fmla="*/ 167347 h 458259"/>
              <a:gd name="connsiteX60" fmla="*/ 431716 w 579432"/>
              <a:gd name="connsiteY60" fmla="*/ 211935 h 458259"/>
              <a:gd name="connsiteX61" fmla="*/ 411047 w 579432"/>
              <a:gd name="connsiteY61" fmla="*/ 234850 h 458259"/>
              <a:gd name="connsiteX62" fmla="*/ 436879 w 579432"/>
              <a:gd name="connsiteY62" fmla="*/ 323888 h 458259"/>
              <a:gd name="connsiteX63" fmla="*/ 436879 w 579432"/>
              <a:gd name="connsiteY63" fmla="*/ 333000 h 458259"/>
              <a:gd name="connsiteX64" fmla="*/ 420705 w 579432"/>
              <a:gd name="connsiteY64" fmla="*/ 341558 h 458259"/>
              <a:gd name="connsiteX65" fmla="*/ 272382 w 579432"/>
              <a:gd name="connsiteY65" fmla="*/ 314088 h 458259"/>
              <a:gd name="connsiteX66" fmla="*/ 227929 w 579432"/>
              <a:gd name="connsiteY66" fmla="*/ 313397 h 458259"/>
              <a:gd name="connsiteX67" fmla="*/ 271839 w 579432"/>
              <a:gd name="connsiteY67" fmla="*/ 428663 h 458259"/>
              <a:gd name="connsiteX68" fmla="*/ 264086 w 579432"/>
              <a:gd name="connsiteY68" fmla="*/ 446333 h 458259"/>
              <a:gd name="connsiteX69" fmla="*/ 262181 w 579432"/>
              <a:gd name="connsiteY69" fmla="*/ 446333 h 458259"/>
              <a:gd name="connsiteX70" fmla="*/ 225481 w 579432"/>
              <a:gd name="connsiteY70" fmla="*/ 457514 h 458259"/>
              <a:gd name="connsiteX71" fmla="*/ 211336 w 579432"/>
              <a:gd name="connsiteY71" fmla="*/ 452959 h 458259"/>
              <a:gd name="connsiteX72" fmla="*/ 108152 w 579432"/>
              <a:gd name="connsiteY72" fmla="*/ 324579 h 458259"/>
              <a:gd name="connsiteX73" fmla="*/ 79062 w 579432"/>
              <a:gd name="connsiteY73" fmla="*/ 333138 h 458259"/>
              <a:gd name="connsiteX74" fmla="*/ 32019 w 579432"/>
              <a:gd name="connsiteY74" fmla="*/ 328582 h 458259"/>
              <a:gd name="connsiteX75" fmla="*/ 2386 w 579432"/>
              <a:gd name="connsiteY75" fmla="*/ 291310 h 458259"/>
              <a:gd name="connsiteX76" fmla="*/ 2386 w 579432"/>
              <a:gd name="connsiteY76" fmla="*/ 290620 h 458259"/>
              <a:gd name="connsiteX77" fmla="*/ 7549 w 579432"/>
              <a:gd name="connsiteY77" fmla="*/ 243409 h 458259"/>
              <a:gd name="connsiteX78" fmla="*/ 8225 w 579432"/>
              <a:gd name="connsiteY78" fmla="*/ 242719 h 458259"/>
              <a:gd name="connsiteX79" fmla="*/ 44392 w 579432"/>
              <a:gd name="connsiteY79" fmla="*/ 213178 h 458259"/>
              <a:gd name="connsiteX80" fmla="*/ 44258 w 579432"/>
              <a:gd name="connsiteY80" fmla="*/ 213178 h 458259"/>
              <a:gd name="connsiteX81" fmla="*/ 77834 w 579432"/>
              <a:gd name="connsiteY81" fmla="*/ 230847 h 458259"/>
              <a:gd name="connsiteX82" fmla="*/ 52688 w 579432"/>
              <a:gd name="connsiteY82" fmla="*/ 238715 h 458259"/>
              <a:gd name="connsiteX83" fmla="*/ 50783 w 579432"/>
              <a:gd name="connsiteY83" fmla="*/ 239406 h 458259"/>
              <a:gd name="connsiteX84" fmla="*/ 31476 w 579432"/>
              <a:gd name="connsiteY84" fmla="*/ 255833 h 458259"/>
              <a:gd name="connsiteX85" fmla="*/ 30799 w 579432"/>
              <a:gd name="connsiteY85" fmla="*/ 256523 h 458259"/>
              <a:gd name="connsiteX86" fmla="*/ 27532 w 579432"/>
              <a:gd name="connsiteY86" fmla="*/ 282751 h 458259"/>
              <a:gd name="connsiteX87" fmla="*/ 28218 w 579432"/>
              <a:gd name="connsiteY87" fmla="*/ 283993 h 458259"/>
              <a:gd name="connsiteX88" fmla="*/ 44934 w 579432"/>
              <a:gd name="connsiteY88" fmla="*/ 304286 h 458259"/>
              <a:gd name="connsiteX89" fmla="*/ 71985 w 579432"/>
              <a:gd name="connsiteY89" fmla="*/ 307599 h 458259"/>
              <a:gd name="connsiteX90" fmla="*/ 97817 w 579432"/>
              <a:gd name="connsiteY90" fmla="*/ 299731 h 458259"/>
              <a:gd name="connsiteX91" fmla="*/ 77834 w 579432"/>
              <a:gd name="connsiteY91" fmla="*/ 230985 h 458259"/>
              <a:gd name="connsiteX92" fmla="*/ 77834 w 579432"/>
              <a:gd name="connsiteY92" fmla="*/ 230847 h 458259"/>
              <a:gd name="connsiteX93" fmla="*/ 355173 w 579432"/>
              <a:gd name="connsiteY93" fmla="*/ 137806 h 458259"/>
              <a:gd name="connsiteX94" fmla="*/ 353268 w 579432"/>
              <a:gd name="connsiteY94" fmla="*/ 129937 h 458259"/>
              <a:gd name="connsiteX95" fmla="*/ 361698 w 579432"/>
              <a:gd name="connsiteY95" fmla="*/ 113510 h 458259"/>
              <a:gd name="connsiteX96" fmla="*/ 362374 w 579432"/>
              <a:gd name="connsiteY96" fmla="*/ 113510 h 458259"/>
              <a:gd name="connsiteX97" fmla="*/ 355307 w 579432"/>
              <a:gd name="connsiteY97" fmla="*/ 137806 h 458259"/>
              <a:gd name="connsiteX98" fmla="*/ 355173 w 579432"/>
              <a:gd name="connsiteY98" fmla="*/ 137806 h 458259"/>
              <a:gd name="connsiteX99" fmla="*/ 391340 w 579432"/>
              <a:gd name="connsiteY99" fmla="*/ 142361 h 458259"/>
              <a:gd name="connsiteX100" fmla="*/ 383586 w 579432"/>
              <a:gd name="connsiteY100" fmla="*/ 139048 h 458259"/>
              <a:gd name="connsiteX101" fmla="*/ 402893 w 579432"/>
              <a:gd name="connsiteY101" fmla="*/ 207242 h 458259"/>
              <a:gd name="connsiteX102" fmla="*/ 408056 w 579432"/>
              <a:gd name="connsiteY102" fmla="*/ 200063 h 458259"/>
              <a:gd name="connsiteX103" fmla="*/ 409961 w 579432"/>
              <a:gd name="connsiteY103" fmla="*/ 175215 h 458259"/>
              <a:gd name="connsiteX104" fmla="*/ 406151 w 579432"/>
              <a:gd name="connsiteY104" fmla="*/ 162101 h 458259"/>
              <a:gd name="connsiteX105" fmla="*/ 391340 w 579432"/>
              <a:gd name="connsiteY105" fmla="*/ 142500 h 458259"/>
              <a:gd name="connsiteX106" fmla="*/ 391340 w 579432"/>
              <a:gd name="connsiteY106" fmla="*/ 142361 h 458259"/>
              <a:gd name="connsiteX107" fmla="*/ 139689 w 579432"/>
              <a:gd name="connsiteY107" fmla="*/ 321128 h 458259"/>
              <a:gd name="connsiteX108" fmla="*/ 226833 w 579432"/>
              <a:gd name="connsiteY108" fmla="*/ 429215 h 458259"/>
              <a:gd name="connsiteX109" fmla="*/ 241654 w 579432"/>
              <a:gd name="connsiteY109" fmla="*/ 424660 h 458259"/>
              <a:gd name="connsiteX110" fmla="*/ 200325 w 579432"/>
              <a:gd name="connsiteY110" fmla="*/ 313950 h 458259"/>
              <a:gd name="connsiteX111" fmla="*/ 188095 w 579432"/>
              <a:gd name="connsiteY111" fmla="*/ 315192 h 458259"/>
              <a:gd name="connsiteX112" fmla="*/ 182923 w 579432"/>
              <a:gd name="connsiteY112" fmla="*/ 315192 h 458259"/>
              <a:gd name="connsiteX113" fmla="*/ 182247 w 579432"/>
              <a:gd name="connsiteY113" fmla="*/ 315882 h 458259"/>
              <a:gd name="connsiteX114" fmla="*/ 181018 w 579432"/>
              <a:gd name="connsiteY114" fmla="*/ 315882 h 458259"/>
              <a:gd name="connsiteX115" fmla="*/ 163616 w 579432"/>
              <a:gd name="connsiteY115" fmla="*/ 317815 h 458259"/>
              <a:gd name="connsiteX116" fmla="*/ 147442 w 579432"/>
              <a:gd name="connsiteY116" fmla="*/ 319747 h 458259"/>
              <a:gd name="connsiteX117" fmla="*/ 143633 w 579432"/>
              <a:gd name="connsiteY117" fmla="*/ 320437 h 458259"/>
              <a:gd name="connsiteX118" fmla="*/ 141727 w 579432"/>
              <a:gd name="connsiteY118" fmla="*/ 320437 h 458259"/>
              <a:gd name="connsiteX119" fmla="*/ 141051 w 579432"/>
              <a:gd name="connsiteY119" fmla="*/ 321128 h 458259"/>
              <a:gd name="connsiteX120" fmla="*/ 139832 w 579432"/>
              <a:gd name="connsiteY120" fmla="*/ 321128 h 458259"/>
              <a:gd name="connsiteX121" fmla="*/ 139689 w 579432"/>
              <a:gd name="connsiteY121" fmla="*/ 321128 h 45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579432" h="458259">
                <a:moveTo>
                  <a:pt x="124878" y="296418"/>
                </a:moveTo>
                <a:lnTo>
                  <a:pt x="126097" y="296418"/>
                </a:lnTo>
                <a:lnTo>
                  <a:pt x="126773" y="295727"/>
                </a:lnTo>
                <a:lnTo>
                  <a:pt x="130040" y="295727"/>
                </a:lnTo>
                <a:lnTo>
                  <a:pt x="130717" y="295038"/>
                </a:lnTo>
                <a:lnTo>
                  <a:pt x="133984" y="295038"/>
                </a:lnTo>
                <a:lnTo>
                  <a:pt x="134660" y="294347"/>
                </a:lnTo>
                <a:lnTo>
                  <a:pt x="136565" y="294347"/>
                </a:lnTo>
                <a:lnTo>
                  <a:pt x="141051" y="293657"/>
                </a:lnTo>
                <a:lnTo>
                  <a:pt x="142280" y="292967"/>
                </a:lnTo>
                <a:lnTo>
                  <a:pt x="146080" y="292967"/>
                </a:lnTo>
                <a:lnTo>
                  <a:pt x="148662" y="292276"/>
                </a:lnTo>
                <a:cubicBezTo>
                  <a:pt x="152472" y="291586"/>
                  <a:pt x="156415" y="291034"/>
                  <a:pt x="160225" y="291034"/>
                </a:cubicBezTo>
                <a:cubicBezTo>
                  <a:pt x="164025" y="290344"/>
                  <a:pt x="167969" y="289791"/>
                  <a:pt x="171779" y="289791"/>
                </a:cubicBezTo>
                <a:lnTo>
                  <a:pt x="172455" y="289791"/>
                </a:lnTo>
                <a:lnTo>
                  <a:pt x="173684" y="289102"/>
                </a:lnTo>
                <a:lnTo>
                  <a:pt x="179523" y="289102"/>
                </a:lnTo>
                <a:lnTo>
                  <a:pt x="180209" y="288411"/>
                </a:lnTo>
                <a:cubicBezTo>
                  <a:pt x="212422" y="285788"/>
                  <a:pt x="243426" y="285098"/>
                  <a:pt x="273734" y="287169"/>
                </a:cubicBezTo>
                <a:cubicBezTo>
                  <a:pt x="320236" y="289791"/>
                  <a:pt x="364689" y="296970"/>
                  <a:pt x="404656" y="308152"/>
                </a:cubicBezTo>
                <a:lnTo>
                  <a:pt x="382767" y="232227"/>
                </a:lnTo>
                <a:lnTo>
                  <a:pt x="382091" y="231537"/>
                </a:lnTo>
                <a:lnTo>
                  <a:pt x="355040" y="137806"/>
                </a:lnTo>
                <a:lnTo>
                  <a:pt x="329208" y="50700"/>
                </a:lnTo>
                <a:cubicBezTo>
                  <a:pt x="302157" y="82174"/>
                  <a:pt x="268572" y="112958"/>
                  <a:pt x="231186" y="141118"/>
                </a:cubicBezTo>
                <a:cubicBezTo>
                  <a:pt x="192439" y="169970"/>
                  <a:pt x="148662" y="195508"/>
                  <a:pt x="100808" y="215800"/>
                </a:cubicBezTo>
                <a:lnTo>
                  <a:pt x="124735" y="296418"/>
                </a:lnTo>
                <a:lnTo>
                  <a:pt x="124878" y="296418"/>
                </a:lnTo>
                <a:close/>
                <a:moveTo>
                  <a:pt x="458358" y="221736"/>
                </a:moveTo>
                <a:cubicBezTo>
                  <a:pt x="451966" y="219113"/>
                  <a:pt x="448709" y="211245"/>
                  <a:pt x="451966" y="204066"/>
                </a:cubicBezTo>
                <a:cubicBezTo>
                  <a:pt x="454547" y="197579"/>
                  <a:pt x="462301" y="194265"/>
                  <a:pt x="469368" y="196888"/>
                </a:cubicBezTo>
                <a:lnTo>
                  <a:pt x="563580" y="238854"/>
                </a:lnTo>
                <a:cubicBezTo>
                  <a:pt x="570657" y="241477"/>
                  <a:pt x="573238" y="250035"/>
                  <a:pt x="570657" y="256523"/>
                </a:cubicBezTo>
                <a:cubicBezTo>
                  <a:pt x="567390" y="263011"/>
                  <a:pt x="559637" y="266325"/>
                  <a:pt x="553255" y="263701"/>
                </a:cubicBezTo>
                <a:lnTo>
                  <a:pt x="458358" y="221736"/>
                </a:lnTo>
                <a:close/>
                <a:moveTo>
                  <a:pt x="443537" y="108402"/>
                </a:moveTo>
                <a:cubicBezTo>
                  <a:pt x="439050" y="114338"/>
                  <a:pt x="430621" y="116271"/>
                  <a:pt x="424782" y="112267"/>
                </a:cubicBezTo>
                <a:cubicBezTo>
                  <a:pt x="418934" y="107712"/>
                  <a:pt x="417029" y="99844"/>
                  <a:pt x="420972" y="93217"/>
                </a:cubicBezTo>
                <a:lnTo>
                  <a:pt x="477798" y="6112"/>
                </a:lnTo>
                <a:cubicBezTo>
                  <a:pt x="482284" y="-376"/>
                  <a:pt x="490038" y="-1756"/>
                  <a:pt x="496562" y="2247"/>
                </a:cubicBezTo>
                <a:cubicBezTo>
                  <a:pt x="502411" y="6112"/>
                  <a:pt x="504306" y="14671"/>
                  <a:pt x="500363" y="21297"/>
                </a:cubicBezTo>
                <a:lnTo>
                  <a:pt x="443537" y="108402"/>
                </a:lnTo>
                <a:close/>
                <a:moveTo>
                  <a:pt x="471273" y="162101"/>
                </a:moveTo>
                <a:cubicBezTo>
                  <a:pt x="464206" y="164034"/>
                  <a:pt x="457138" y="160168"/>
                  <a:pt x="454547" y="152990"/>
                </a:cubicBezTo>
                <a:cubicBezTo>
                  <a:pt x="452652" y="145812"/>
                  <a:pt x="456453" y="138634"/>
                  <a:pt x="463530" y="136564"/>
                </a:cubicBezTo>
                <a:lnTo>
                  <a:pt x="562228" y="106469"/>
                </a:lnTo>
                <a:cubicBezTo>
                  <a:pt x="569295" y="104538"/>
                  <a:pt x="577039" y="108402"/>
                  <a:pt x="578944" y="115581"/>
                </a:cubicBezTo>
                <a:cubicBezTo>
                  <a:pt x="580849" y="122759"/>
                  <a:pt x="577039" y="129937"/>
                  <a:pt x="569972" y="132560"/>
                </a:cubicBezTo>
                <a:lnTo>
                  <a:pt x="471273" y="162101"/>
                </a:lnTo>
                <a:close/>
                <a:moveTo>
                  <a:pt x="44258" y="213178"/>
                </a:moveTo>
                <a:lnTo>
                  <a:pt x="71985" y="204619"/>
                </a:lnTo>
                <a:cubicBezTo>
                  <a:pt x="73214" y="200754"/>
                  <a:pt x="75795" y="197441"/>
                  <a:pt x="79739" y="195508"/>
                </a:cubicBezTo>
                <a:cubicBezTo>
                  <a:pt x="130040" y="175215"/>
                  <a:pt x="175856" y="148987"/>
                  <a:pt x="215822" y="119584"/>
                </a:cubicBezTo>
                <a:cubicBezTo>
                  <a:pt x="259056" y="87420"/>
                  <a:pt x="295766" y="50838"/>
                  <a:pt x="324855" y="14119"/>
                </a:cubicBezTo>
                <a:cubicBezTo>
                  <a:pt x="326760" y="12186"/>
                  <a:pt x="328665" y="10806"/>
                  <a:pt x="331246" y="9563"/>
                </a:cubicBezTo>
                <a:cubicBezTo>
                  <a:pt x="338314" y="7631"/>
                  <a:pt x="346067" y="11496"/>
                  <a:pt x="347972" y="18674"/>
                </a:cubicBezTo>
                <a:lnTo>
                  <a:pt x="375023" y="111716"/>
                </a:lnTo>
                <a:cubicBezTo>
                  <a:pt x="385358" y="111025"/>
                  <a:pt x="395683" y="114338"/>
                  <a:pt x="404656" y="119584"/>
                </a:cubicBezTo>
                <a:cubicBezTo>
                  <a:pt x="416895" y="126762"/>
                  <a:pt x="426544" y="139186"/>
                  <a:pt x="431173" y="154923"/>
                </a:cubicBezTo>
                <a:lnTo>
                  <a:pt x="434974" y="167347"/>
                </a:lnTo>
                <a:cubicBezTo>
                  <a:pt x="439460" y="183084"/>
                  <a:pt x="438241" y="198821"/>
                  <a:pt x="431716" y="211935"/>
                </a:cubicBezTo>
                <a:cubicBezTo>
                  <a:pt x="427230" y="221046"/>
                  <a:pt x="420153" y="229605"/>
                  <a:pt x="411047" y="234850"/>
                </a:cubicBezTo>
                <a:lnTo>
                  <a:pt x="436879" y="323888"/>
                </a:lnTo>
                <a:cubicBezTo>
                  <a:pt x="438098" y="326511"/>
                  <a:pt x="438098" y="329824"/>
                  <a:pt x="436879" y="333000"/>
                </a:cubicBezTo>
                <a:cubicBezTo>
                  <a:pt x="434974" y="339487"/>
                  <a:pt x="427230" y="343490"/>
                  <a:pt x="420705" y="341558"/>
                </a:cubicBezTo>
                <a:cubicBezTo>
                  <a:pt x="376242" y="326511"/>
                  <a:pt x="325808" y="316710"/>
                  <a:pt x="272382" y="314088"/>
                </a:cubicBezTo>
                <a:cubicBezTo>
                  <a:pt x="257561" y="313397"/>
                  <a:pt x="242740" y="312845"/>
                  <a:pt x="227929" y="313397"/>
                </a:cubicBezTo>
                <a:lnTo>
                  <a:pt x="271839" y="428663"/>
                </a:lnTo>
                <a:cubicBezTo>
                  <a:pt x="274420" y="435842"/>
                  <a:pt x="270610" y="443711"/>
                  <a:pt x="264086" y="446333"/>
                </a:cubicBezTo>
                <a:lnTo>
                  <a:pt x="262181" y="446333"/>
                </a:lnTo>
                <a:lnTo>
                  <a:pt x="225481" y="457514"/>
                </a:lnTo>
                <a:cubicBezTo>
                  <a:pt x="220309" y="459447"/>
                  <a:pt x="214460" y="457514"/>
                  <a:pt x="211336" y="452959"/>
                </a:cubicBezTo>
                <a:lnTo>
                  <a:pt x="108152" y="324579"/>
                </a:lnTo>
                <a:lnTo>
                  <a:pt x="79062" y="333138"/>
                </a:lnTo>
                <a:cubicBezTo>
                  <a:pt x="62879" y="338383"/>
                  <a:pt x="46163" y="335760"/>
                  <a:pt x="32019" y="328582"/>
                </a:cubicBezTo>
                <a:cubicBezTo>
                  <a:pt x="18426" y="320713"/>
                  <a:pt x="7549" y="307599"/>
                  <a:pt x="2386" y="291310"/>
                </a:cubicBezTo>
                <a:lnTo>
                  <a:pt x="2386" y="290620"/>
                </a:lnTo>
                <a:cubicBezTo>
                  <a:pt x="-2100" y="274192"/>
                  <a:pt x="-195" y="257213"/>
                  <a:pt x="7549" y="243409"/>
                </a:cubicBezTo>
                <a:lnTo>
                  <a:pt x="8225" y="242719"/>
                </a:lnTo>
                <a:cubicBezTo>
                  <a:pt x="15302" y="228914"/>
                  <a:pt x="28218" y="217871"/>
                  <a:pt x="44392" y="213178"/>
                </a:cubicBezTo>
                <a:lnTo>
                  <a:pt x="44258" y="213178"/>
                </a:lnTo>
                <a:close/>
                <a:moveTo>
                  <a:pt x="77834" y="230847"/>
                </a:moveTo>
                <a:lnTo>
                  <a:pt x="52688" y="238715"/>
                </a:lnTo>
                <a:cubicBezTo>
                  <a:pt x="52688" y="238715"/>
                  <a:pt x="51459" y="238715"/>
                  <a:pt x="50783" y="239406"/>
                </a:cubicBezTo>
                <a:cubicBezTo>
                  <a:pt x="42353" y="242028"/>
                  <a:pt x="35286" y="247964"/>
                  <a:pt x="31476" y="255833"/>
                </a:cubicBezTo>
                <a:lnTo>
                  <a:pt x="30799" y="256523"/>
                </a:lnTo>
                <a:cubicBezTo>
                  <a:pt x="26989" y="264392"/>
                  <a:pt x="24951" y="273503"/>
                  <a:pt x="27532" y="282751"/>
                </a:cubicBezTo>
                <a:cubicBezTo>
                  <a:pt x="27532" y="283442"/>
                  <a:pt x="28218" y="283442"/>
                  <a:pt x="28218" y="283993"/>
                </a:cubicBezTo>
                <a:cubicBezTo>
                  <a:pt x="30799" y="293105"/>
                  <a:pt x="37191" y="300421"/>
                  <a:pt x="44934" y="304286"/>
                </a:cubicBezTo>
                <a:cubicBezTo>
                  <a:pt x="52688" y="308841"/>
                  <a:pt x="62337" y="310222"/>
                  <a:pt x="71985" y="307599"/>
                </a:cubicBezTo>
                <a:lnTo>
                  <a:pt x="97817" y="299731"/>
                </a:lnTo>
                <a:lnTo>
                  <a:pt x="77834" y="230985"/>
                </a:lnTo>
                <a:lnTo>
                  <a:pt x="77834" y="230847"/>
                </a:lnTo>
                <a:close/>
                <a:moveTo>
                  <a:pt x="355173" y="137806"/>
                </a:moveTo>
                <a:lnTo>
                  <a:pt x="353268" y="129937"/>
                </a:lnTo>
                <a:cubicBezTo>
                  <a:pt x="350687" y="122759"/>
                  <a:pt x="355173" y="115581"/>
                  <a:pt x="361698" y="113510"/>
                </a:cubicBezTo>
                <a:lnTo>
                  <a:pt x="362374" y="113510"/>
                </a:lnTo>
                <a:lnTo>
                  <a:pt x="355307" y="137806"/>
                </a:lnTo>
                <a:lnTo>
                  <a:pt x="355173" y="137806"/>
                </a:lnTo>
                <a:close/>
                <a:moveTo>
                  <a:pt x="391340" y="142361"/>
                </a:moveTo>
                <a:cubicBezTo>
                  <a:pt x="388749" y="141118"/>
                  <a:pt x="386168" y="139738"/>
                  <a:pt x="383586" y="139048"/>
                </a:cubicBezTo>
                <a:lnTo>
                  <a:pt x="402893" y="207242"/>
                </a:lnTo>
                <a:cubicBezTo>
                  <a:pt x="404798" y="204619"/>
                  <a:pt x="406694" y="202686"/>
                  <a:pt x="408056" y="200063"/>
                </a:cubicBezTo>
                <a:cubicBezTo>
                  <a:pt x="411323" y="192195"/>
                  <a:pt x="412542" y="183636"/>
                  <a:pt x="409961" y="175215"/>
                </a:cubicBezTo>
                <a:lnTo>
                  <a:pt x="406151" y="162101"/>
                </a:lnTo>
                <a:cubicBezTo>
                  <a:pt x="403570" y="153543"/>
                  <a:pt x="398407" y="147054"/>
                  <a:pt x="391340" y="142500"/>
                </a:cubicBezTo>
                <a:lnTo>
                  <a:pt x="391340" y="142361"/>
                </a:lnTo>
                <a:close/>
                <a:moveTo>
                  <a:pt x="139689" y="321128"/>
                </a:moveTo>
                <a:lnTo>
                  <a:pt x="226833" y="429215"/>
                </a:lnTo>
                <a:lnTo>
                  <a:pt x="241654" y="424660"/>
                </a:lnTo>
                <a:lnTo>
                  <a:pt x="200325" y="313950"/>
                </a:lnTo>
                <a:cubicBezTo>
                  <a:pt x="196515" y="314639"/>
                  <a:pt x="192581" y="314639"/>
                  <a:pt x="188095" y="315192"/>
                </a:cubicBezTo>
                <a:lnTo>
                  <a:pt x="182923" y="315192"/>
                </a:lnTo>
                <a:lnTo>
                  <a:pt x="182247" y="315882"/>
                </a:lnTo>
                <a:lnTo>
                  <a:pt x="181018" y="315882"/>
                </a:lnTo>
                <a:cubicBezTo>
                  <a:pt x="175179" y="316572"/>
                  <a:pt x="169464" y="317124"/>
                  <a:pt x="163616" y="317815"/>
                </a:cubicBezTo>
                <a:cubicBezTo>
                  <a:pt x="158453" y="318504"/>
                  <a:pt x="152605" y="319057"/>
                  <a:pt x="147442" y="319747"/>
                </a:cubicBezTo>
                <a:lnTo>
                  <a:pt x="143633" y="320437"/>
                </a:lnTo>
                <a:lnTo>
                  <a:pt x="141727" y="320437"/>
                </a:lnTo>
                <a:lnTo>
                  <a:pt x="141051" y="321128"/>
                </a:lnTo>
                <a:lnTo>
                  <a:pt x="139832" y="321128"/>
                </a:lnTo>
                <a:lnTo>
                  <a:pt x="139689" y="32112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91B90B-EC8A-70E5-B6DB-302308411B70}"/>
              </a:ext>
            </a:extLst>
          </p:cNvPr>
          <p:cNvSpPr/>
          <p:nvPr/>
        </p:nvSpPr>
        <p:spPr>
          <a:xfrm>
            <a:off x="8162925" y="5991225"/>
            <a:ext cx="327775" cy="485899"/>
          </a:xfrm>
          <a:custGeom>
            <a:avLst/>
            <a:gdLst>
              <a:gd name="connsiteX0" fmla="*/ 81978 w 327775"/>
              <a:gd name="connsiteY0" fmla="*/ 0 h 485899"/>
              <a:gd name="connsiteX1" fmla="*/ 271627 w 327775"/>
              <a:gd name="connsiteY1" fmla="*/ 0 h 485899"/>
              <a:gd name="connsiteX2" fmla="*/ 285222 w 327775"/>
              <a:gd name="connsiteY2" fmla="*/ 13114 h 485899"/>
              <a:gd name="connsiteX3" fmla="*/ 282639 w 327775"/>
              <a:gd name="connsiteY3" fmla="*/ 21673 h 485899"/>
              <a:gd name="connsiteX4" fmla="*/ 177551 w 327775"/>
              <a:gd name="connsiteY4" fmla="*/ 197816 h 485899"/>
              <a:gd name="connsiteX5" fmla="*/ 236281 w 327775"/>
              <a:gd name="connsiteY5" fmla="*/ 197816 h 485899"/>
              <a:gd name="connsiteX6" fmla="*/ 249196 w 327775"/>
              <a:gd name="connsiteY6" fmla="*/ 210930 h 485899"/>
              <a:gd name="connsiteX7" fmla="*/ 245933 w 327775"/>
              <a:gd name="connsiteY7" fmla="*/ 220041 h 485899"/>
              <a:gd name="connsiteX8" fmla="*/ 230435 w 327775"/>
              <a:gd name="connsiteY8" fmla="*/ 239091 h 485899"/>
              <a:gd name="connsiteX9" fmla="*/ 292972 w 327775"/>
              <a:gd name="connsiteY9" fmla="*/ 273188 h 485899"/>
              <a:gd name="connsiteX10" fmla="*/ 327775 w 327775"/>
              <a:gd name="connsiteY10" fmla="*/ 359052 h 485899"/>
              <a:gd name="connsiteX11" fmla="*/ 292972 w 327775"/>
              <a:gd name="connsiteY11" fmla="*/ 444914 h 485899"/>
              <a:gd name="connsiteX12" fmla="*/ 208411 w 327775"/>
              <a:gd name="connsiteY12" fmla="*/ 480253 h 485899"/>
              <a:gd name="connsiteX13" fmla="*/ 123850 w 327775"/>
              <a:gd name="connsiteY13" fmla="*/ 444914 h 485899"/>
              <a:gd name="connsiteX14" fmla="*/ 97340 w 327775"/>
              <a:gd name="connsiteY14" fmla="*/ 404330 h 485899"/>
              <a:gd name="connsiteX15" fmla="*/ 35347 w 327775"/>
              <a:gd name="connsiteY15" fmla="*/ 480944 h 485899"/>
              <a:gd name="connsiteX16" fmla="*/ 16586 w 327775"/>
              <a:gd name="connsiteY16" fmla="*/ 482877 h 485899"/>
              <a:gd name="connsiteX17" fmla="*/ 12779 w 327775"/>
              <a:gd name="connsiteY17" fmla="*/ 467139 h 485899"/>
              <a:gd name="connsiteX18" fmla="*/ 84969 w 327775"/>
              <a:gd name="connsiteY18" fmla="*/ 274569 h 485899"/>
              <a:gd name="connsiteX19" fmla="*/ 12915 w 327775"/>
              <a:gd name="connsiteY19" fmla="*/ 274569 h 485899"/>
              <a:gd name="connsiteX20" fmla="*/ 0 w 327775"/>
              <a:gd name="connsiteY20" fmla="*/ 260764 h 485899"/>
              <a:gd name="connsiteX21" fmla="*/ 680 w 327775"/>
              <a:gd name="connsiteY21" fmla="*/ 256209 h 485899"/>
              <a:gd name="connsiteX22" fmla="*/ 69062 w 327775"/>
              <a:gd name="connsiteY22" fmla="*/ 9801 h 485899"/>
              <a:gd name="connsiteX23" fmla="*/ 81978 w 327775"/>
              <a:gd name="connsiteY23" fmla="*/ 0 h 485899"/>
              <a:gd name="connsiteX24" fmla="*/ 253546 w 327775"/>
              <a:gd name="connsiteY24" fmla="*/ 381966 h 485899"/>
              <a:gd name="connsiteX25" fmla="*/ 245117 w 327775"/>
              <a:gd name="connsiteY25" fmla="*/ 359741 h 485899"/>
              <a:gd name="connsiteX26" fmla="*/ 216704 w 327775"/>
              <a:gd name="connsiteY26" fmla="*/ 346627 h 485899"/>
              <a:gd name="connsiteX27" fmla="*/ 216704 w 327775"/>
              <a:gd name="connsiteY27" fmla="*/ 313911 h 485899"/>
              <a:gd name="connsiteX28" fmla="*/ 239951 w 327775"/>
              <a:gd name="connsiteY28" fmla="*/ 325092 h 485899"/>
              <a:gd name="connsiteX29" fmla="*/ 248923 w 327775"/>
              <a:gd name="connsiteY29" fmla="*/ 308665 h 485899"/>
              <a:gd name="connsiteX30" fmla="*/ 234786 w 327775"/>
              <a:gd name="connsiteY30" fmla="*/ 300106 h 485899"/>
              <a:gd name="connsiteX31" fmla="*/ 217383 w 327775"/>
              <a:gd name="connsiteY31" fmla="*/ 296241 h 485899"/>
              <a:gd name="connsiteX32" fmla="*/ 217383 w 327775"/>
              <a:gd name="connsiteY32" fmla="*/ 285750 h 485899"/>
              <a:gd name="connsiteX33" fmla="*/ 203244 w 327775"/>
              <a:gd name="connsiteY33" fmla="*/ 285750 h 485899"/>
              <a:gd name="connsiteX34" fmla="*/ 203244 w 327775"/>
              <a:gd name="connsiteY34" fmla="*/ 295551 h 485899"/>
              <a:gd name="connsiteX35" fmla="*/ 188426 w 327775"/>
              <a:gd name="connsiteY35" fmla="*/ 298864 h 485899"/>
              <a:gd name="connsiteX36" fmla="*/ 177415 w 327775"/>
              <a:gd name="connsiteY36" fmla="*/ 305352 h 485899"/>
              <a:gd name="connsiteX37" fmla="*/ 170345 w 327775"/>
              <a:gd name="connsiteY37" fmla="*/ 315843 h 485899"/>
              <a:gd name="connsiteX38" fmla="*/ 167762 w 327775"/>
              <a:gd name="connsiteY38" fmla="*/ 328268 h 485899"/>
              <a:gd name="connsiteX39" fmla="*/ 169665 w 327775"/>
              <a:gd name="connsiteY39" fmla="*/ 341382 h 485899"/>
              <a:gd name="connsiteX40" fmla="*/ 176055 w 327775"/>
              <a:gd name="connsiteY40" fmla="*/ 350492 h 485899"/>
              <a:gd name="connsiteX41" fmla="*/ 187611 w 327775"/>
              <a:gd name="connsiteY41" fmla="*/ 358361 h 485899"/>
              <a:gd name="connsiteX42" fmla="*/ 203788 w 327775"/>
              <a:gd name="connsiteY42" fmla="*/ 363606 h 485899"/>
              <a:gd name="connsiteX43" fmla="*/ 203788 w 327775"/>
              <a:gd name="connsiteY43" fmla="*/ 397013 h 485899"/>
              <a:gd name="connsiteX44" fmla="*/ 188290 w 327775"/>
              <a:gd name="connsiteY44" fmla="*/ 391767 h 485899"/>
              <a:gd name="connsiteX45" fmla="*/ 174151 w 327775"/>
              <a:gd name="connsiteY45" fmla="*/ 382656 h 485899"/>
              <a:gd name="connsiteX46" fmla="*/ 163139 w 327775"/>
              <a:gd name="connsiteY46" fmla="*/ 397703 h 485899"/>
              <a:gd name="connsiteX47" fmla="*/ 181901 w 327775"/>
              <a:gd name="connsiteY47" fmla="*/ 409437 h 485899"/>
              <a:gd name="connsiteX48" fmla="*/ 203244 w 327775"/>
              <a:gd name="connsiteY48" fmla="*/ 414682 h 485899"/>
              <a:gd name="connsiteX49" fmla="*/ 203244 w 327775"/>
              <a:gd name="connsiteY49" fmla="*/ 431662 h 485899"/>
              <a:gd name="connsiteX50" fmla="*/ 217383 w 327775"/>
              <a:gd name="connsiteY50" fmla="*/ 431662 h 485899"/>
              <a:gd name="connsiteX51" fmla="*/ 217383 w 327775"/>
              <a:gd name="connsiteY51" fmla="*/ 415235 h 485899"/>
              <a:gd name="connsiteX52" fmla="*/ 232202 w 327775"/>
              <a:gd name="connsiteY52" fmla="*/ 411370 h 485899"/>
              <a:gd name="connsiteX53" fmla="*/ 243758 w 327775"/>
              <a:gd name="connsiteY53" fmla="*/ 404881 h 485899"/>
              <a:gd name="connsiteX54" fmla="*/ 250828 w 327775"/>
              <a:gd name="connsiteY54" fmla="*/ 394390 h 485899"/>
              <a:gd name="connsiteX55" fmla="*/ 253411 w 327775"/>
              <a:gd name="connsiteY55" fmla="*/ 381966 h 485899"/>
              <a:gd name="connsiteX56" fmla="*/ 253546 w 327775"/>
              <a:gd name="connsiteY56" fmla="*/ 381966 h 485899"/>
              <a:gd name="connsiteX57" fmla="*/ 203925 w 327775"/>
              <a:gd name="connsiteY57" fmla="*/ 342624 h 485899"/>
              <a:gd name="connsiteX58" fmla="*/ 191010 w 327775"/>
              <a:gd name="connsiteY58" fmla="*/ 336136 h 485899"/>
              <a:gd name="connsiteX59" fmla="*/ 187746 w 327775"/>
              <a:gd name="connsiteY59" fmla="*/ 327025 h 485899"/>
              <a:gd name="connsiteX60" fmla="*/ 191553 w 327775"/>
              <a:gd name="connsiteY60" fmla="*/ 317914 h 485899"/>
              <a:gd name="connsiteX61" fmla="*/ 203788 w 327775"/>
              <a:gd name="connsiteY61" fmla="*/ 312669 h 485899"/>
              <a:gd name="connsiteX62" fmla="*/ 203788 w 327775"/>
              <a:gd name="connsiteY62" fmla="*/ 342762 h 485899"/>
              <a:gd name="connsiteX63" fmla="*/ 203925 w 327775"/>
              <a:gd name="connsiteY63" fmla="*/ 342624 h 485899"/>
              <a:gd name="connsiteX64" fmla="*/ 233562 w 327775"/>
              <a:gd name="connsiteY64" fmla="*/ 383209 h 485899"/>
              <a:gd name="connsiteX65" fmla="*/ 229075 w 327775"/>
              <a:gd name="connsiteY65" fmla="*/ 393010 h 485899"/>
              <a:gd name="connsiteX66" fmla="*/ 216839 w 327775"/>
              <a:gd name="connsiteY66" fmla="*/ 397565 h 485899"/>
              <a:gd name="connsiteX67" fmla="*/ 216839 w 327775"/>
              <a:gd name="connsiteY67" fmla="*/ 366781 h 485899"/>
              <a:gd name="connsiteX68" fmla="*/ 225269 w 327775"/>
              <a:gd name="connsiteY68" fmla="*/ 370095 h 485899"/>
              <a:gd name="connsiteX69" fmla="*/ 230435 w 327775"/>
              <a:gd name="connsiteY69" fmla="*/ 373408 h 485899"/>
              <a:gd name="connsiteX70" fmla="*/ 233018 w 327775"/>
              <a:gd name="connsiteY70" fmla="*/ 377963 h 485899"/>
              <a:gd name="connsiteX71" fmla="*/ 233698 w 327775"/>
              <a:gd name="connsiteY71" fmla="*/ 383209 h 485899"/>
              <a:gd name="connsiteX72" fmla="*/ 233562 w 327775"/>
              <a:gd name="connsiteY72" fmla="*/ 383209 h 485899"/>
              <a:gd name="connsiteX73" fmla="*/ 115557 w 327775"/>
              <a:gd name="connsiteY73" fmla="*/ 350492 h 485899"/>
              <a:gd name="connsiteX74" fmla="*/ 115557 w 327775"/>
              <a:gd name="connsiteY74" fmla="*/ 351734 h 485899"/>
              <a:gd name="connsiteX75" fmla="*/ 115557 w 327775"/>
              <a:gd name="connsiteY75" fmla="*/ 353667 h 485899"/>
              <a:gd name="connsiteX76" fmla="*/ 115557 w 327775"/>
              <a:gd name="connsiteY76" fmla="*/ 354910 h 485899"/>
              <a:gd name="connsiteX77" fmla="*/ 115557 w 327775"/>
              <a:gd name="connsiteY77" fmla="*/ 356152 h 485899"/>
              <a:gd name="connsiteX78" fmla="*/ 115557 w 327775"/>
              <a:gd name="connsiteY78" fmla="*/ 357394 h 485899"/>
              <a:gd name="connsiteX79" fmla="*/ 115557 w 327775"/>
              <a:gd name="connsiteY79" fmla="*/ 358637 h 485899"/>
              <a:gd name="connsiteX80" fmla="*/ 115557 w 327775"/>
              <a:gd name="connsiteY80" fmla="*/ 359327 h 485899"/>
              <a:gd name="connsiteX81" fmla="*/ 115557 w 327775"/>
              <a:gd name="connsiteY81" fmla="*/ 360017 h 485899"/>
              <a:gd name="connsiteX82" fmla="*/ 115557 w 327775"/>
              <a:gd name="connsiteY82" fmla="*/ 360708 h 485899"/>
              <a:gd name="connsiteX83" fmla="*/ 142611 w 327775"/>
              <a:gd name="connsiteY83" fmla="*/ 425588 h 485899"/>
              <a:gd name="connsiteX84" fmla="*/ 208411 w 327775"/>
              <a:gd name="connsiteY84" fmla="*/ 453059 h 485899"/>
              <a:gd name="connsiteX85" fmla="*/ 274210 w 327775"/>
              <a:gd name="connsiteY85" fmla="*/ 425588 h 485899"/>
              <a:gd name="connsiteX86" fmla="*/ 301264 w 327775"/>
              <a:gd name="connsiteY86" fmla="*/ 358775 h 485899"/>
              <a:gd name="connsiteX87" fmla="*/ 274210 w 327775"/>
              <a:gd name="connsiteY87" fmla="*/ 291962 h 485899"/>
              <a:gd name="connsiteX88" fmla="*/ 208411 w 327775"/>
              <a:gd name="connsiteY88" fmla="*/ 263802 h 485899"/>
              <a:gd name="connsiteX89" fmla="*/ 142611 w 327775"/>
              <a:gd name="connsiteY89" fmla="*/ 291962 h 485899"/>
              <a:gd name="connsiteX90" fmla="*/ 115557 w 327775"/>
              <a:gd name="connsiteY90" fmla="*/ 350216 h 485899"/>
              <a:gd name="connsiteX91" fmla="*/ 115557 w 327775"/>
              <a:gd name="connsiteY91" fmla="*/ 350492 h 485899"/>
              <a:gd name="connsiteX92" fmla="*/ 89727 w 327775"/>
              <a:gd name="connsiteY92" fmla="*/ 371475 h 485899"/>
              <a:gd name="connsiteX93" fmla="*/ 89047 w 327775"/>
              <a:gd name="connsiteY93" fmla="*/ 361674 h 485899"/>
              <a:gd name="connsiteX94" fmla="*/ 89047 w 327775"/>
              <a:gd name="connsiteY94" fmla="*/ 360984 h 485899"/>
              <a:gd name="connsiteX95" fmla="*/ 89047 w 327775"/>
              <a:gd name="connsiteY95" fmla="*/ 360294 h 485899"/>
              <a:gd name="connsiteX96" fmla="*/ 89047 w 327775"/>
              <a:gd name="connsiteY96" fmla="*/ 359603 h 485899"/>
              <a:gd name="connsiteX97" fmla="*/ 89047 w 327775"/>
              <a:gd name="connsiteY97" fmla="*/ 358913 h 485899"/>
              <a:gd name="connsiteX98" fmla="*/ 89047 w 327775"/>
              <a:gd name="connsiteY98" fmla="*/ 356981 h 485899"/>
              <a:gd name="connsiteX99" fmla="*/ 89047 w 327775"/>
              <a:gd name="connsiteY99" fmla="*/ 355738 h 485899"/>
              <a:gd name="connsiteX100" fmla="*/ 89047 w 327775"/>
              <a:gd name="connsiteY100" fmla="*/ 353805 h 485899"/>
              <a:gd name="connsiteX101" fmla="*/ 89047 w 327775"/>
              <a:gd name="connsiteY101" fmla="*/ 352563 h 485899"/>
              <a:gd name="connsiteX102" fmla="*/ 89047 w 327775"/>
              <a:gd name="connsiteY102" fmla="*/ 351873 h 485899"/>
              <a:gd name="connsiteX103" fmla="*/ 89047 w 327775"/>
              <a:gd name="connsiteY103" fmla="*/ 351183 h 485899"/>
              <a:gd name="connsiteX104" fmla="*/ 89047 w 327775"/>
              <a:gd name="connsiteY104" fmla="*/ 350492 h 485899"/>
              <a:gd name="connsiteX105" fmla="*/ 89047 w 327775"/>
              <a:gd name="connsiteY105" fmla="*/ 349250 h 485899"/>
              <a:gd name="connsiteX106" fmla="*/ 89047 w 327775"/>
              <a:gd name="connsiteY106" fmla="*/ 348560 h 485899"/>
              <a:gd name="connsiteX107" fmla="*/ 89047 w 327775"/>
              <a:gd name="connsiteY107" fmla="*/ 347869 h 485899"/>
              <a:gd name="connsiteX108" fmla="*/ 89047 w 327775"/>
              <a:gd name="connsiteY108" fmla="*/ 347180 h 485899"/>
              <a:gd name="connsiteX109" fmla="*/ 89047 w 327775"/>
              <a:gd name="connsiteY109" fmla="*/ 346489 h 485899"/>
              <a:gd name="connsiteX110" fmla="*/ 89727 w 327775"/>
              <a:gd name="connsiteY110" fmla="*/ 345798 h 485899"/>
              <a:gd name="connsiteX111" fmla="*/ 89727 w 327775"/>
              <a:gd name="connsiteY111" fmla="*/ 345109 h 485899"/>
              <a:gd name="connsiteX112" fmla="*/ 89727 w 327775"/>
              <a:gd name="connsiteY112" fmla="*/ 344418 h 485899"/>
              <a:gd name="connsiteX113" fmla="*/ 89727 w 327775"/>
              <a:gd name="connsiteY113" fmla="*/ 343729 h 485899"/>
              <a:gd name="connsiteX114" fmla="*/ 89727 w 327775"/>
              <a:gd name="connsiteY114" fmla="*/ 342486 h 485899"/>
              <a:gd name="connsiteX115" fmla="*/ 89727 w 327775"/>
              <a:gd name="connsiteY115" fmla="*/ 341796 h 485899"/>
              <a:gd name="connsiteX116" fmla="*/ 90950 w 327775"/>
              <a:gd name="connsiteY116" fmla="*/ 333927 h 485899"/>
              <a:gd name="connsiteX117" fmla="*/ 66479 w 327775"/>
              <a:gd name="connsiteY117" fmla="*/ 399498 h 485899"/>
              <a:gd name="connsiteX118" fmla="*/ 89727 w 327775"/>
              <a:gd name="connsiteY118" fmla="*/ 371337 h 485899"/>
              <a:gd name="connsiteX119" fmla="*/ 89727 w 327775"/>
              <a:gd name="connsiteY119" fmla="*/ 371475 h 485899"/>
              <a:gd name="connsiteX120" fmla="*/ 104545 w 327775"/>
              <a:gd name="connsiteY120" fmla="*/ 298173 h 485899"/>
              <a:gd name="connsiteX121" fmla="*/ 123850 w 327775"/>
              <a:gd name="connsiteY121" fmla="*/ 273327 h 485899"/>
              <a:gd name="connsiteX122" fmla="*/ 197399 w 327775"/>
              <a:gd name="connsiteY122" fmla="*/ 237987 h 485899"/>
              <a:gd name="connsiteX123" fmla="*/ 207731 w 327775"/>
              <a:gd name="connsiteY123" fmla="*/ 224873 h 485899"/>
              <a:gd name="connsiteX124" fmla="*/ 153487 w 327775"/>
              <a:gd name="connsiteY124" fmla="*/ 224873 h 485899"/>
              <a:gd name="connsiteX125" fmla="*/ 147097 w 327775"/>
              <a:gd name="connsiteY125" fmla="*/ 222940 h 485899"/>
              <a:gd name="connsiteX126" fmla="*/ 142611 w 327775"/>
              <a:gd name="connsiteY126" fmla="*/ 204581 h 485899"/>
              <a:gd name="connsiteX127" fmla="*/ 248381 w 327775"/>
              <a:gd name="connsiteY127" fmla="*/ 26919 h 485899"/>
              <a:gd name="connsiteX128" fmla="*/ 91630 w 327775"/>
              <a:gd name="connsiteY128" fmla="*/ 26919 h 485899"/>
              <a:gd name="connsiteX129" fmla="*/ 30997 w 327775"/>
              <a:gd name="connsiteY129" fmla="*/ 247650 h 485899"/>
              <a:gd name="connsiteX130" fmla="*/ 104545 w 327775"/>
              <a:gd name="connsiteY130" fmla="*/ 247650 h 485899"/>
              <a:gd name="connsiteX131" fmla="*/ 109032 w 327775"/>
              <a:gd name="connsiteY131" fmla="*/ 248341 h 485899"/>
              <a:gd name="connsiteX132" fmla="*/ 116781 w 327775"/>
              <a:gd name="connsiteY132" fmla="*/ 266009 h 485899"/>
              <a:gd name="connsiteX133" fmla="*/ 104545 w 327775"/>
              <a:gd name="connsiteY133" fmla="*/ 298173 h 48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27775" h="485899">
                <a:moveTo>
                  <a:pt x="81978" y="0"/>
                </a:moveTo>
                <a:lnTo>
                  <a:pt x="271627" y="0"/>
                </a:lnTo>
                <a:cubicBezTo>
                  <a:pt x="279377" y="0"/>
                  <a:pt x="285222" y="5936"/>
                  <a:pt x="285222" y="13114"/>
                </a:cubicBezTo>
                <a:cubicBezTo>
                  <a:pt x="285222" y="16427"/>
                  <a:pt x="283999" y="19050"/>
                  <a:pt x="282639" y="21673"/>
                </a:cubicBezTo>
                <a:lnTo>
                  <a:pt x="177551" y="197816"/>
                </a:lnTo>
                <a:lnTo>
                  <a:pt x="236281" y="197816"/>
                </a:lnTo>
                <a:cubicBezTo>
                  <a:pt x="243350" y="197816"/>
                  <a:pt x="249196" y="203752"/>
                  <a:pt x="249196" y="210930"/>
                </a:cubicBezTo>
                <a:cubicBezTo>
                  <a:pt x="249196" y="214244"/>
                  <a:pt x="247972" y="217419"/>
                  <a:pt x="245933" y="220041"/>
                </a:cubicBezTo>
                <a:lnTo>
                  <a:pt x="230435" y="239091"/>
                </a:lnTo>
                <a:cubicBezTo>
                  <a:pt x="254906" y="243647"/>
                  <a:pt x="276250" y="256071"/>
                  <a:pt x="292972" y="273188"/>
                </a:cubicBezTo>
                <a:cubicBezTo>
                  <a:pt x="314859" y="294861"/>
                  <a:pt x="327775" y="324954"/>
                  <a:pt x="327775" y="359052"/>
                </a:cubicBezTo>
                <a:cubicBezTo>
                  <a:pt x="327775" y="393148"/>
                  <a:pt x="314859" y="422551"/>
                  <a:pt x="292972" y="444914"/>
                </a:cubicBezTo>
                <a:cubicBezTo>
                  <a:pt x="271627" y="466587"/>
                  <a:pt x="241311" y="480253"/>
                  <a:pt x="208411" y="480253"/>
                </a:cubicBezTo>
                <a:cubicBezTo>
                  <a:pt x="175511" y="480253"/>
                  <a:pt x="145194" y="466449"/>
                  <a:pt x="123850" y="444914"/>
                </a:cubicBezTo>
                <a:cubicBezTo>
                  <a:pt x="112294" y="433181"/>
                  <a:pt x="103186" y="419376"/>
                  <a:pt x="97340" y="404330"/>
                </a:cubicBezTo>
                <a:lnTo>
                  <a:pt x="35347" y="480944"/>
                </a:lnTo>
                <a:cubicBezTo>
                  <a:pt x="30861" y="486879"/>
                  <a:pt x="22432" y="487431"/>
                  <a:pt x="16586" y="482877"/>
                </a:cubicBezTo>
                <a:cubicBezTo>
                  <a:pt x="12100" y="479011"/>
                  <a:pt x="10740" y="472385"/>
                  <a:pt x="12779" y="467139"/>
                </a:cubicBezTo>
                <a:lnTo>
                  <a:pt x="84969" y="274569"/>
                </a:lnTo>
                <a:lnTo>
                  <a:pt x="12915" y="274569"/>
                </a:lnTo>
                <a:cubicBezTo>
                  <a:pt x="5846" y="274569"/>
                  <a:pt x="0" y="268633"/>
                  <a:pt x="0" y="260764"/>
                </a:cubicBezTo>
                <a:cubicBezTo>
                  <a:pt x="0" y="259522"/>
                  <a:pt x="0" y="257451"/>
                  <a:pt x="680" y="256209"/>
                </a:cubicBezTo>
                <a:lnTo>
                  <a:pt x="69062" y="9801"/>
                </a:lnTo>
                <a:cubicBezTo>
                  <a:pt x="70966" y="3865"/>
                  <a:pt x="76132" y="0"/>
                  <a:pt x="81978" y="0"/>
                </a:cubicBezTo>
                <a:close/>
                <a:moveTo>
                  <a:pt x="253546" y="381966"/>
                </a:moveTo>
                <a:cubicBezTo>
                  <a:pt x="253546" y="372855"/>
                  <a:pt x="250284" y="365539"/>
                  <a:pt x="245117" y="359741"/>
                </a:cubicBezTo>
                <a:cubicBezTo>
                  <a:pt x="239272" y="354496"/>
                  <a:pt x="229619" y="349940"/>
                  <a:pt x="216704" y="346627"/>
                </a:cubicBezTo>
                <a:lnTo>
                  <a:pt x="216704" y="313911"/>
                </a:lnTo>
                <a:cubicBezTo>
                  <a:pt x="225133" y="315843"/>
                  <a:pt x="232881" y="319156"/>
                  <a:pt x="239951" y="325092"/>
                </a:cubicBezTo>
                <a:lnTo>
                  <a:pt x="248923" y="308665"/>
                </a:lnTo>
                <a:cubicBezTo>
                  <a:pt x="244437" y="305352"/>
                  <a:pt x="239951" y="302729"/>
                  <a:pt x="234786" y="300106"/>
                </a:cubicBezTo>
                <a:cubicBezTo>
                  <a:pt x="229619" y="298173"/>
                  <a:pt x="223774" y="296793"/>
                  <a:pt x="217383" y="296241"/>
                </a:cubicBezTo>
                <a:lnTo>
                  <a:pt x="217383" y="285750"/>
                </a:lnTo>
                <a:lnTo>
                  <a:pt x="203244" y="285750"/>
                </a:lnTo>
                <a:lnTo>
                  <a:pt x="203244" y="295551"/>
                </a:lnTo>
                <a:cubicBezTo>
                  <a:pt x="197399" y="296241"/>
                  <a:pt x="192913" y="296793"/>
                  <a:pt x="188426" y="298864"/>
                </a:cubicBezTo>
                <a:cubicBezTo>
                  <a:pt x="184619" y="300797"/>
                  <a:pt x="180677" y="302729"/>
                  <a:pt x="177415" y="305352"/>
                </a:cubicBezTo>
                <a:cubicBezTo>
                  <a:pt x="174151" y="308665"/>
                  <a:pt x="171568" y="311840"/>
                  <a:pt x="170345" y="315843"/>
                </a:cubicBezTo>
                <a:cubicBezTo>
                  <a:pt x="168442" y="319709"/>
                  <a:pt x="167762" y="323712"/>
                  <a:pt x="167762" y="328268"/>
                </a:cubicBezTo>
                <a:cubicBezTo>
                  <a:pt x="167762" y="332823"/>
                  <a:pt x="168442" y="337378"/>
                  <a:pt x="169665" y="341382"/>
                </a:cubicBezTo>
                <a:cubicBezTo>
                  <a:pt x="170889" y="344695"/>
                  <a:pt x="173472" y="347869"/>
                  <a:pt x="176055" y="350492"/>
                </a:cubicBezTo>
                <a:cubicBezTo>
                  <a:pt x="179318" y="353805"/>
                  <a:pt x="183124" y="355738"/>
                  <a:pt x="187611" y="358361"/>
                </a:cubicBezTo>
                <a:cubicBezTo>
                  <a:pt x="192097" y="360294"/>
                  <a:pt x="197263" y="362226"/>
                  <a:pt x="203788" y="363606"/>
                </a:cubicBezTo>
                <a:lnTo>
                  <a:pt x="203788" y="397013"/>
                </a:lnTo>
                <a:cubicBezTo>
                  <a:pt x="197943" y="396323"/>
                  <a:pt x="192776" y="394390"/>
                  <a:pt x="188290" y="391767"/>
                </a:cubicBezTo>
                <a:cubicBezTo>
                  <a:pt x="183804" y="389834"/>
                  <a:pt x="178638" y="386522"/>
                  <a:pt x="174151" y="382656"/>
                </a:cubicBezTo>
                <a:lnTo>
                  <a:pt x="163139" y="397703"/>
                </a:lnTo>
                <a:cubicBezTo>
                  <a:pt x="168986" y="402948"/>
                  <a:pt x="174695" y="406262"/>
                  <a:pt x="181901" y="409437"/>
                </a:cubicBezTo>
                <a:cubicBezTo>
                  <a:pt x="188290" y="412060"/>
                  <a:pt x="195496" y="413993"/>
                  <a:pt x="203244" y="414682"/>
                </a:cubicBezTo>
                <a:lnTo>
                  <a:pt x="203244" y="431662"/>
                </a:lnTo>
                <a:lnTo>
                  <a:pt x="217383" y="431662"/>
                </a:lnTo>
                <a:lnTo>
                  <a:pt x="217383" y="415235"/>
                </a:lnTo>
                <a:cubicBezTo>
                  <a:pt x="223230" y="414544"/>
                  <a:pt x="227716" y="413302"/>
                  <a:pt x="232202" y="411370"/>
                </a:cubicBezTo>
                <a:cubicBezTo>
                  <a:pt x="236689" y="410127"/>
                  <a:pt x="240631" y="407504"/>
                  <a:pt x="243758" y="404881"/>
                </a:cubicBezTo>
                <a:cubicBezTo>
                  <a:pt x="246341" y="402259"/>
                  <a:pt x="248923" y="398394"/>
                  <a:pt x="250828" y="394390"/>
                </a:cubicBezTo>
                <a:cubicBezTo>
                  <a:pt x="252731" y="391077"/>
                  <a:pt x="253411" y="386522"/>
                  <a:pt x="253411" y="381966"/>
                </a:cubicBezTo>
                <a:lnTo>
                  <a:pt x="253546" y="381966"/>
                </a:lnTo>
                <a:close/>
                <a:moveTo>
                  <a:pt x="203925" y="342624"/>
                </a:moveTo>
                <a:cubicBezTo>
                  <a:pt x="197535" y="340691"/>
                  <a:pt x="192913" y="338759"/>
                  <a:pt x="191010" y="336136"/>
                </a:cubicBezTo>
                <a:cubicBezTo>
                  <a:pt x="188426" y="334204"/>
                  <a:pt x="187746" y="330890"/>
                  <a:pt x="187746" y="327025"/>
                </a:cubicBezTo>
                <a:cubicBezTo>
                  <a:pt x="187746" y="323712"/>
                  <a:pt x="188970" y="320537"/>
                  <a:pt x="191553" y="317914"/>
                </a:cubicBezTo>
                <a:cubicBezTo>
                  <a:pt x="194137" y="314601"/>
                  <a:pt x="197943" y="313359"/>
                  <a:pt x="203788" y="312669"/>
                </a:cubicBezTo>
                <a:lnTo>
                  <a:pt x="203788" y="342762"/>
                </a:lnTo>
                <a:lnTo>
                  <a:pt x="203925" y="342624"/>
                </a:lnTo>
                <a:close/>
                <a:moveTo>
                  <a:pt x="233562" y="383209"/>
                </a:moveTo>
                <a:cubicBezTo>
                  <a:pt x="233562" y="387074"/>
                  <a:pt x="232338" y="390387"/>
                  <a:pt x="229075" y="393010"/>
                </a:cubicBezTo>
                <a:cubicBezTo>
                  <a:pt x="226492" y="395632"/>
                  <a:pt x="222686" y="396875"/>
                  <a:pt x="216839" y="397565"/>
                </a:cubicBezTo>
                <a:lnTo>
                  <a:pt x="216839" y="366781"/>
                </a:lnTo>
                <a:cubicBezTo>
                  <a:pt x="220103" y="367472"/>
                  <a:pt x="223230" y="368714"/>
                  <a:pt x="225269" y="370095"/>
                </a:cubicBezTo>
                <a:cubicBezTo>
                  <a:pt x="227172" y="370784"/>
                  <a:pt x="229075" y="372027"/>
                  <a:pt x="230435" y="373408"/>
                </a:cubicBezTo>
                <a:cubicBezTo>
                  <a:pt x="231658" y="374650"/>
                  <a:pt x="232338" y="376031"/>
                  <a:pt x="233018" y="377963"/>
                </a:cubicBezTo>
                <a:cubicBezTo>
                  <a:pt x="233698" y="379206"/>
                  <a:pt x="233698" y="381276"/>
                  <a:pt x="233698" y="383209"/>
                </a:cubicBezTo>
                <a:lnTo>
                  <a:pt x="233562" y="383209"/>
                </a:lnTo>
                <a:close/>
                <a:moveTo>
                  <a:pt x="115557" y="350492"/>
                </a:moveTo>
                <a:lnTo>
                  <a:pt x="115557" y="351734"/>
                </a:lnTo>
                <a:lnTo>
                  <a:pt x="115557" y="353667"/>
                </a:lnTo>
                <a:lnTo>
                  <a:pt x="115557" y="354910"/>
                </a:lnTo>
                <a:lnTo>
                  <a:pt x="115557" y="356152"/>
                </a:lnTo>
                <a:lnTo>
                  <a:pt x="115557" y="357394"/>
                </a:lnTo>
                <a:lnTo>
                  <a:pt x="115557" y="358637"/>
                </a:lnTo>
                <a:lnTo>
                  <a:pt x="115557" y="359327"/>
                </a:lnTo>
                <a:lnTo>
                  <a:pt x="115557" y="360017"/>
                </a:lnTo>
                <a:lnTo>
                  <a:pt x="115557" y="360708"/>
                </a:lnTo>
                <a:cubicBezTo>
                  <a:pt x="116237" y="386245"/>
                  <a:pt x="126569" y="408471"/>
                  <a:pt x="142611" y="425588"/>
                </a:cubicBezTo>
                <a:cubicBezTo>
                  <a:pt x="159333" y="442568"/>
                  <a:pt x="182581" y="453059"/>
                  <a:pt x="208411" y="453059"/>
                </a:cubicBezTo>
                <a:cubicBezTo>
                  <a:pt x="234242" y="453059"/>
                  <a:pt x="257488" y="442568"/>
                  <a:pt x="274210" y="425588"/>
                </a:cubicBezTo>
                <a:cubicBezTo>
                  <a:pt x="290933" y="408609"/>
                  <a:pt x="301264" y="384313"/>
                  <a:pt x="301264" y="358775"/>
                </a:cubicBezTo>
                <a:cubicBezTo>
                  <a:pt x="301264" y="333237"/>
                  <a:pt x="290933" y="308941"/>
                  <a:pt x="274210" y="291962"/>
                </a:cubicBezTo>
                <a:cubicBezTo>
                  <a:pt x="257488" y="274983"/>
                  <a:pt x="234242" y="263802"/>
                  <a:pt x="208411" y="263802"/>
                </a:cubicBezTo>
                <a:cubicBezTo>
                  <a:pt x="182581" y="263802"/>
                  <a:pt x="159333" y="274983"/>
                  <a:pt x="142611" y="291962"/>
                </a:cubicBezTo>
                <a:cubicBezTo>
                  <a:pt x="127793" y="307009"/>
                  <a:pt x="117460" y="327301"/>
                  <a:pt x="115557" y="350216"/>
                </a:cubicBezTo>
                <a:lnTo>
                  <a:pt x="115557" y="350492"/>
                </a:lnTo>
                <a:close/>
                <a:moveTo>
                  <a:pt x="89727" y="371475"/>
                </a:moveTo>
                <a:cubicBezTo>
                  <a:pt x="89047" y="368162"/>
                  <a:pt x="89047" y="364987"/>
                  <a:pt x="89047" y="361674"/>
                </a:cubicBezTo>
                <a:lnTo>
                  <a:pt x="89047" y="360984"/>
                </a:lnTo>
                <a:lnTo>
                  <a:pt x="89047" y="360294"/>
                </a:lnTo>
                <a:lnTo>
                  <a:pt x="89047" y="359603"/>
                </a:lnTo>
                <a:lnTo>
                  <a:pt x="89047" y="358913"/>
                </a:lnTo>
                <a:lnTo>
                  <a:pt x="89047" y="356981"/>
                </a:lnTo>
                <a:lnTo>
                  <a:pt x="89047" y="355738"/>
                </a:lnTo>
                <a:lnTo>
                  <a:pt x="89047" y="353805"/>
                </a:lnTo>
                <a:lnTo>
                  <a:pt x="89047" y="352563"/>
                </a:lnTo>
                <a:lnTo>
                  <a:pt x="89047" y="351873"/>
                </a:lnTo>
                <a:lnTo>
                  <a:pt x="89047" y="351183"/>
                </a:lnTo>
                <a:lnTo>
                  <a:pt x="89047" y="350492"/>
                </a:lnTo>
                <a:lnTo>
                  <a:pt x="89047" y="349250"/>
                </a:lnTo>
                <a:lnTo>
                  <a:pt x="89047" y="348560"/>
                </a:lnTo>
                <a:lnTo>
                  <a:pt x="89047" y="347869"/>
                </a:lnTo>
                <a:lnTo>
                  <a:pt x="89047" y="347180"/>
                </a:lnTo>
                <a:lnTo>
                  <a:pt x="89047" y="346489"/>
                </a:lnTo>
                <a:lnTo>
                  <a:pt x="89727" y="345798"/>
                </a:lnTo>
                <a:lnTo>
                  <a:pt x="89727" y="345109"/>
                </a:lnTo>
                <a:lnTo>
                  <a:pt x="89727" y="344418"/>
                </a:lnTo>
                <a:lnTo>
                  <a:pt x="89727" y="343729"/>
                </a:lnTo>
                <a:lnTo>
                  <a:pt x="89727" y="342486"/>
                </a:lnTo>
                <a:lnTo>
                  <a:pt x="89727" y="341796"/>
                </a:lnTo>
                <a:cubicBezTo>
                  <a:pt x="90407" y="339173"/>
                  <a:pt x="90950" y="336550"/>
                  <a:pt x="90950" y="333927"/>
                </a:cubicBezTo>
                <a:lnTo>
                  <a:pt x="66479" y="399498"/>
                </a:lnTo>
                <a:lnTo>
                  <a:pt x="89727" y="371337"/>
                </a:lnTo>
                <a:lnTo>
                  <a:pt x="89727" y="371475"/>
                </a:lnTo>
                <a:close/>
                <a:moveTo>
                  <a:pt x="104545" y="298173"/>
                </a:moveTo>
                <a:cubicBezTo>
                  <a:pt x="110391" y="289063"/>
                  <a:pt x="116101" y="280505"/>
                  <a:pt x="123850" y="273327"/>
                </a:cubicBezTo>
                <a:cubicBezTo>
                  <a:pt x="143155" y="253724"/>
                  <a:pt x="168306" y="240610"/>
                  <a:pt x="197399" y="237987"/>
                </a:cubicBezTo>
                <a:lnTo>
                  <a:pt x="207731" y="224873"/>
                </a:lnTo>
                <a:lnTo>
                  <a:pt x="153487" y="224873"/>
                </a:lnTo>
                <a:cubicBezTo>
                  <a:pt x="151584" y="224873"/>
                  <a:pt x="149001" y="224182"/>
                  <a:pt x="147097" y="222940"/>
                </a:cubicBezTo>
                <a:cubicBezTo>
                  <a:pt x="140708" y="219075"/>
                  <a:pt x="138669" y="210516"/>
                  <a:pt x="142611" y="204581"/>
                </a:cubicBezTo>
                <a:lnTo>
                  <a:pt x="248381" y="26919"/>
                </a:lnTo>
                <a:lnTo>
                  <a:pt x="91630" y="26919"/>
                </a:lnTo>
                <a:lnTo>
                  <a:pt x="30997" y="247650"/>
                </a:lnTo>
                <a:lnTo>
                  <a:pt x="104545" y="247650"/>
                </a:lnTo>
                <a:cubicBezTo>
                  <a:pt x="105768" y="247650"/>
                  <a:pt x="107808" y="247650"/>
                  <a:pt x="109032" y="248341"/>
                </a:cubicBezTo>
                <a:cubicBezTo>
                  <a:pt x="116101" y="250963"/>
                  <a:pt x="119363" y="258831"/>
                  <a:pt x="116781" y="266009"/>
                </a:cubicBezTo>
                <a:lnTo>
                  <a:pt x="104545" y="29817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Text 0"/>
          <p:cNvSpPr/>
          <p:nvPr/>
        </p:nvSpPr>
        <p:spPr>
          <a:xfrm>
            <a:off x="838200" y="476250"/>
            <a:ext cx="7905750" cy="1581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0500"/>
              </a:lnSpc>
              <a:buNone/>
            </a:pPr>
            <a:r>
              <a:rPr lang="en-US" sz="9000" b="1" dirty="0">
                <a:solidFill>
                  <a:srgbClr val="FFFFFF"/>
                </a:solidFill>
                <a:latin typeface="Eina01-Bold" panose="02000000000000000000" pitchFamily="2" charset="0"/>
              </a:rPr>
              <a:t>MAGNETIC</a:t>
            </a:r>
            <a:endParaRPr lang="en-US" sz="9000" dirty="0">
              <a:latin typeface="Eina01-Bold" panose="02000000000000000000" pitchFamily="2" charset="0"/>
            </a:endParaRPr>
          </a:p>
        </p:txBody>
      </p:sp>
      <p:sp>
        <p:nvSpPr>
          <p:cNvPr id="8" name="Text 1"/>
          <p:cNvSpPr/>
          <p:nvPr/>
        </p:nvSpPr>
        <p:spPr>
          <a:xfrm>
            <a:off x="838200" y="2133600"/>
            <a:ext cx="4987413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848" b="1" dirty="0">
                <a:solidFill>
                  <a:srgbClr val="FFFFFF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BUILT TO STICK</a:t>
            </a:r>
            <a:endParaRPr lang="en-US" sz="4848" dirty="0">
              <a:latin typeface="Eina01-Bold" panose="02000000000000000000" pitchFamily="2" charset="0"/>
            </a:endParaRPr>
          </a:p>
        </p:txBody>
      </p:sp>
      <p:sp>
        <p:nvSpPr>
          <p:cNvPr id="9" name="Text 2"/>
          <p:cNvSpPr/>
          <p:nvPr/>
        </p:nvSpPr>
        <p:spPr>
          <a:xfrm>
            <a:off x="838200" y="3333750"/>
            <a:ext cx="881062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Eina01-Regular" panose="02000000000000000000" pitchFamily="2" charset="0"/>
              </a:rPr>
              <a:t>Quickly attach of move 4g device from asset to asset </a:t>
            </a:r>
            <a:endParaRPr lang="en-US" sz="2400" dirty="0">
              <a:latin typeface="Eina01-Regular" panose="02000000000000000000" pitchFamily="2" charset="0"/>
            </a:endParaRPr>
          </a:p>
        </p:txBody>
      </p:sp>
      <p:sp>
        <p:nvSpPr>
          <p:cNvPr id="10" name="Text 3"/>
          <p:cNvSpPr/>
          <p:nvPr/>
        </p:nvSpPr>
        <p:spPr>
          <a:xfrm>
            <a:off x="1809750" y="5747569"/>
            <a:ext cx="5353050" cy="1695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848" b="1" dirty="0">
                <a:solidFill>
                  <a:srgbClr val="FFFFFF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MAKING IT EASY TO STICK IT TO THEM.</a:t>
            </a:r>
            <a:endParaRPr lang="en-US" sz="4848" dirty="0">
              <a:latin typeface="Eina01-Bold" panose="02000000000000000000" pitchFamily="2" charset="0"/>
            </a:endParaRPr>
          </a:p>
        </p:txBody>
      </p:sp>
      <p:sp>
        <p:nvSpPr>
          <p:cNvPr id="11" name="Text 4"/>
          <p:cNvSpPr/>
          <p:nvPr/>
        </p:nvSpPr>
        <p:spPr>
          <a:xfrm>
            <a:off x="1809750" y="8096250"/>
            <a:ext cx="653415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Eina01-Regular" panose="02000000000000000000" pitchFamily="2" charset="0"/>
                <a:ea typeface="Eina 01 Regular" pitchFamily="34" charset="-122"/>
                <a:cs typeface="Eina 01 Regular" pitchFamily="34" charset="-120"/>
              </a:rPr>
              <a:t>The only magnetic device that doesn’t need reinforcement. Sticks tight to any magnetic surface. </a:t>
            </a:r>
            <a:endParaRPr lang="en-US" sz="2400" dirty="0">
              <a:latin typeface="Eina01-Regular" panose="02000000000000000000" pitchFamily="2" charset="0"/>
            </a:endParaRPr>
          </a:p>
        </p:txBody>
      </p:sp>
      <p:pic>
        <p:nvPicPr>
          <p:cNvPr id="14" name="Picture 13" descr="A black rectangular object with a yellow dot on the side&#10;&#10;Description automatically generated">
            <a:extLst>
              <a:ext uri="{FF2B5EF4-FFF2-40B4-BE49-F238E27FC236}">
                <a16:creationId xmlns:a16="http://schemas.microsoft.com/office/drawing/2014/main" id="{54E87E87-E4F5-8240-EB98-CB86623614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414" y="2776320"/>
            <a:ext cx="5962650" cy="536727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D33B05C-4B08-47D7-4E61-D764C6CEAA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05160" y="5851012"/>
            <a:ext cx="765380" cy="76538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8B63193-E29B-389C-344B-0943982058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14192" y="5851012"/>
            <a:ext cx="765380" cy="765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FF66751-CE75-8D7B-93DF-059032BCB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39830" y="0"/>
            <a:ext cx="4448170" cy="4053176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B56E6B05-FA7A-EFB5-3E21-5B5F5514895A}"/>
              </a:ext>
            </a:extLst>
          </p:cNvPr>
          <p:cNvSpPr/>
          <p:nvPr/>
        </p:nvSpPr>
        <p:spPr>
          <a:xfrm>
            <a:off x="838199" y="0"/>
            <a:ext cx="10969487" cy="1581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500"/>
              </a:lnSpc>
            </a:pPr>
            <a:r>
              <a:rPr lang="en-US" sz="6000" b="1" dirty="0">
                <a:solidFill>
                  <a:srgbClr val="45DE82"/>
                </a:solidFill>
                <a:latin typeface="Eina01-Bold" panose="02000000000000000000" pitchFamily="2" charset="0"/>
                <a:ea typeface="Eina 01 Bold" pitchFamily="34" charset="-122"/>
              </a:rPr>
              <a:t>SINGLE SCREEN INTERFACE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D3CF5A5-F1F8-44E0-A7ED-D908702C7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9" y="1879329"/>
            <a:ext cx="16606684" cy="79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6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7EA5213-E3B4-AA64-C05E-4F38433D2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935075" y="0"/>
            <a:ext cx="2108229" cy="106373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6EB080B2-F18A-5F18-E020-37190948A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81475" y="0"/>
            <a:ext cx="14106525" cy="102870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131EE863-9324-94AD-C6F3-811491E93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239000" y="942975"/>
            <a:ext cx="11049000" cy="8998693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F22CE022-BF96-3CB5-AFC1-C6058A88F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0"/>
            <a:ext cx="6553200" cy="10287000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9A98BAEE-E592-85B9-4349-58EB7B64A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57250" y="838200"/>
            <a:ext cx="3324225" cy="714375"/>
          </a:xfrm>
          <a:prstGeom prst="rect">
            <a:avLst/>
          </a:prstGeom>
        </p:spPr>
      </p:pic>
      <p:sp>
        <p:nvSpPr>
          <p:cNvPr id="20" name="Text 3">
            <a:extLst>
              <a:ext uri="{FF2B5EF4-FFF2-40B4-BE49-F238E27FC236}">
                <a16:creationId xmlns:a16="http://schemas.microsoft.com/office/drawing/2014/main" id="{55958A9D-E360-2F1C-4348-157D42A0EC7E}"/>
              </a:ext>
            </a:extLst>
          </p:cNvPr>
          <p:cNvSpPr/>
          <p:nvPr/>
        </p:nvSpPr>
        <p:spPr>
          <a:xfrm>
            <a:off x="8067675" y="1428750"/>
            <a:ext cx="9825492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75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MagTrack+ TECHNICAL SPECIFICATIONS</a:t>
            </a:r>
            <a:endParaRPr lang="en-US" sz="3600" dirty="0">
              <a:latin typeface="Eina01-Bold" panose="02000000000000000000" pitchFamily="2" charset="0"/>
            </a:endParaRP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A51C5E21-2C56-D468-D34A-E260ACF09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19117"/>
              </p:ext>
            </p:extLst>
          </p:nvPr>
        </p:nvGraphicFramePr>
        <p:xfrm>
          <a:off x="8067675" y="2269036"/>
          <a:ext cx="9825492" cy="6766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25492">
                  <a:extLst>
                    <a:ext uri="{9D8B030D-6E8A-4147-A177-3AD203B41FA5}">
                      <a16:colId xmlns:a16="http://schemas.microsoft.com/office/drawing/2014/main" val="334120192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Case Materials: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PC-ABS</a:t>
                      </a:r>
                      <a:endParaRPr lang="en-US" sz="2400" dirty="0">
                        <a:solidFill>
                          <a:schemeClr val="bg1"/>
                        </a:solidFill>
                        <a:latin typeface="Eina01-Regular" panose="02000000000000000000" pitchFamily="2" charset="0"/>
                      </a:endParaRPr>
                    </a:p>
                  </a:txBody>
                  <a:tcPr anchor="b">
                    <a:lnT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73009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Dimensions: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107mm x 61mm x 32mm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33507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Weight: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 343g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56534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Operating temp &amp; ingress protection: 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-20°C/-4°F to +60°C/140°F / IP65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31556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Approvals: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FCC, IC, CE (RED)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21146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Electrical Protection: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IEC 61000-4-2 Level 4, ESD rating class 3B and class C undervoltage, overvoltage and overcurrent protection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2124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Power source: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Lithium-ion rechargeable batter pack 6AHr 3.7V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28655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Charging current: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&lt;450mA at 5V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9915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Frequency bands: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GSM 850/900/1800/*1900, LTE Cat M1 700/8500/850/900/1800/1900/2100, LoRa 868MHz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37438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Location: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Eina01-Regular" panose="02000000000000000000" pitchFamily="2" charset="0"/>
                        </a:rPr>
                        <a:t>GPS/Glonass/BeiDou/Galileo</a:t>
                      </a:r>
                    </a:p>
                  </a:txBody>
                  <a:tcPr anchor="b">
                    <a:lnT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DE8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12544"/>
                  </a:ext>
                </a:extLst>
              </a:tr>
            </a:tbl>
          </a:graphicData>
        </a:graphic>
      </p:graphicFrame>
      <p:pic>
        <p:nvPicPr>
          <p:cNvPr id="7" name="Picture 6" descr="A black rectangular object with a light&#10;&#10;Description automatically generated">
            <a:extLst>
              <a:ext uri="{FF2B5EF4-FFF2-40B4-BE49-F238E27FC236}">
                <a16:creationId xmlns:a16="http://schemas.microsoft.com/office/drawing/2014/main" id="{3F85C73E-BFB4-A332-188F-EC3D35BF96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102" t="26498" r="25186" b="22833"/>
          <a:stretch/>
        </p:blipFill>
        <p:spPr>
          <a:xfrm>
            <a:off x="895350" y="2166994"/>
            <a:ext cx="4467373" cy="3485322"/>
          </a:xfrm>
          <a:prstGeom prst="rect">
            <a:avLst/>
          </a:prstGeom>
        </p:spPr>
      </p:pic>
      <p:pic>
        <p:nvPicPr>
          <p:cNvPr id="8" name="Picture 7" descr="A black rectangular box with a label&#10;&#10;Description automatically generated">
            <a:extLst>
              <a:ext uri="{FF2B5EF4-FFF2-40B4-BE49-F238E27FC236}">
                <a16:creationId xmlns:a16="http://schemas.microsoft.com/office/drawing/2014/main" id="{6A4CC0E5-8036-2A6B-1DEC-1B971279F5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196" y1="37625" x2="52972" y2="42400"/>
                        <a14:foregroundMark x1="52972" y1="42400" x2="53553" y2="44075"/>
                        <a14:foregroundMark x1="53403" y1="45400" x2="43765" y2="39525"/>
                        <a14:foregroundMark x1="43896" y1="35925" x2="42771" y2="36500"/>
                        <a14:foregroundMark x1="43896" y1="36300" x2="48209" y2="39450"/>
                        <a14:foregroundMark x1="48209" y1="39450" x2="44815" y2="36400"/>
                        <a14:foregroundMark x1="44815" y1="36400" x2="48303" y2="39525"/>
                        <a14:foregroundMark x1="48303" y1="39525" x2="48584" y2="39525"/>
                      </a14:backgroundRemoval>
                    </a14:imgEffect>
                  </a14:imgLayer>
                </a14:imgProps>
              </a:ext>
            </a:extLst>
          </a:blip>
          <a:srcRect l="24715" t="25008" r="27161" b="27963"/>
          <a:stretch/>
        </p:blipFill>
        <p:spPr>
          <a:xfrm>
            <a:off x="680889" y="5652316"/>
            <a:ext cx="4467374" cy="32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6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19A3E1A6-9538-95E3-D152-0208159DF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34800" y="-37024"/>
            <a:ext cx="6553200" cy="10287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ACBB5160-2969-DDEB-487D-3C1043E6C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81475" y="0"/>
            <a:ext cx="14106525" cy="10287000"/>
          </a:xfrm>
          <a:prstGeom prst="rect">
            <a:avLst/>
          </a:prstGeom>
        </p:spPr>
      </p:pic>
      <p:pic>
        <p:nvPicPr>
          <p:cNvPr id="5" name="Image 4" descr="preencoded.png">
            <a:extLst>
              <a:ext uri="{FF2B5EF4-FFF2-40B4-BE49-F238E27FC236}">
                <a16:creationId xmlns:a16="http://schemas.microsoft.com/office/drawing/2014/main" id="{D687F532-9CEE-028F-91BC-32E2D0466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627673" y="604838"/>
            <a:ext cx="4891254" cy="1051129"/>
          </a:xfrm>
          <a:prstGeom prst="rect">
            <a:avLst/>
          </a:prstGeom>
        </p:spPr>
      </p:pic>
      <p:pic>
        <p:nvPicPr>
          <p:cNvPr id="17" name="Image 1" descr="preencoded.png">
            <a:extLst>
              <a:ext uri="{FF2B5EF4-FFF2-40B4-BE49-F238E27FC236}">
                <a16:creationId xmlns:a16="http://schemas.microsoft.com/office/drawing/2014/main" id="{71ADED1F-863C-F722-5C2C-81C19833D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rot="10800000">
            <a:off x="0" y="1090459"/>
            <a:ext cx="11049000" cy="8467725"/>
          </a:xfrm>
          <a:prstGeom prst="rect">
            <a:avLst/>
          </a:prstGeom>
        </p:spPr>
      </p:pic>
      <p:sp>
        <p:nvSpPr>
          <p:cNvPr id="13" name="Text 2">
            <a:extLst>
              <a:ext uri="{FF2B5EF4-FFF2-40B4-BE49-F238E27FC236}">
                <a16:creationId xmlns:a16="http://schemas.microsoft.com/office/drawing/2014/main" id="{B2BD29CA-8D43-3B1A-8B9B-E20409493961}"/>
              </a:ext>
            </a:extLst>
          </p:cNvPr>
          <p:cNvSpPr/>
          <p:nvPr/>
        </p:nvSpPr>
        <p:spPr>
          <a:xfrm>
            <a:off x="828675" y="1628622"/>
            <a:ext cx="7726081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75"/>
              </a:lnSpc>
              <a:buNone/>
            </a:pPr>
            <a:r>
              <a:rPr lang="en-US" sz="4909" b="1" dirty="0">
                <a:solidFill>
                  <a:schemeClr val="bg1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MagTrack+ FEATURES</a:t>
            </a:r>
            <a:endParaRPr lang="en-US" sz="4909" dirty="0">
              <a:solidFill>
                <a:schemeClr val="bg1"/>
              </a:solidFill>
              <a:latin typeface="Eina01-Bold" panose="02000000000000000000" pitchFamily="2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1659E8D5-0238-14A0-679B-E08ECA4C7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991615"/>
              </p:ext>
            </p:extLst>
          </p:nvPr>
        </p:nvGraphicFramePr>
        <p:xfrm>
          <a:off x="840658" y="2909252"/>
          <a:ext cx="9439269" cy="56301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39269">
                  <a:extLst>
                    <a:ext uri="{9D8B030D-6E8A-4147-A177-3AD203B41FA5}">
                      <a16:colId xmlns:a16="http://schemas.microsoft.com/office/drawing/2014/main" val="3356773790"/>
                    </a:ext>
                  </a:extLst>
                </a:gridCol>
              </a:tblGrid>
              <a:tr h="698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1C1F2E"/>
                          </a:solidFill>
                          <a:latin typeface="Eina01-SemiBold" panose="02000000000000000000" pitchFamily="2" charset="0"/>
                        </a:rPr>
                        <a:t>Send GPS (location &amp; speed) information to your application server with configurable report interval (moving or stationary)</a:t>
                      </a:r>
                      <a:endParaRPr lang="en-US" sz="2000" dirty="0">
                        <a:latin typeface="Eina01-SemiBold" panose="02000000000000000000" pitchFamily="2" charset="0"/>
                      </a:endParaRP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3874087"/>
                  </a:ext>
                </a:extLst>
              </a:tr>
              <a:tr h="69858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ina01-SemiBold" panose="02000000000000000000" pitchFamily="2" charset="0"/>
                        </a:rPr>
                        <a:t>Circle and polygon geofencing</a:t>
                      </a: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2928684"/>
                  </a:ext>
                </a:extLst>
              </a:tr>
              <a:tr h="69858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1C1F2E"/>
                          </a:solidFill>
                          <a:latin typeface="Eina01-SemiBold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Stores up to 1000 messages when signal is lost</a:t>
                      </a:r>
                      <a:endParaRPr lang="en-US" sz="2000" dirty="0">
                        <a:latin typeface="Eina01-SemiBold" panose="02000000000000000000" pitchFamily="2" charset="0"/>
                      </a:endParaRP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8253441"/>
                  </a:ext>
                </a:extLst>
              </a:tr>
              <a:tr h="698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1C1F2E"/>
                          </a:solidFill>
                          <a:latin typeface="Eina01-SemiBold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Can wake when movement is detected and power down when stationary</a:t>
                      </a: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3344330"/>
                  </a:ext>
                </a:extLst>
              </a:tr>
              <a:tr h="69858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1C1F2E"/>
                          </a:solidFill>
                          <a:latin typeface="Eina01-SemiBold" panose="02000000000000000000" pitchFamily="2" charset="0"/>
                          <a:ea typeface="Eina01-SemiBold" pitchFamily="34" charset="-122"/>
                          <a:cs typeface="Eina01-SemiBold" pitchFamily="34" charset="-120"/>
                        </a:rPr>
                        <a:t>When battery is low, the device sends ‘low battery’ alarm message</a:t>
                      </a:r>
                      <a:endParaRPr lang="en-US" sz="2000" dirty="0">
                        <a:latin typeface="Eina01-SemiBold" panose="02000000000000000000" pitchFamily="2" charset="0"/>
                      </a:endParaRP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2936019"/>
                  </a:ext>
                </a:extLst>
              </a:tr>
              <a:tr h="698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1C1F2E"/>
                          </a:solidFill>
                          <a:latin typeface="Eina01-SemiBold" panose="02000000000000000000" pitchFamily="2" charset="0"/>
                        </a:rPr>
                        <a:t>Device reports cell-ID based location information where GPS is not positioned</a:t>
                      </a: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9505970"/>
                  </a:ext>
                </a:extLst>
              </a:tr>
              <a:tr h="698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1C1F2E"/>
                          </a:solidFill>
                          <a:latin typeface="Eina01-SemiBold" panose="02000000000000000000" pitchFamily="2" charset="0"/>
                        </a:rPr>
                        <a:t>Configuration, setting and firmware can be remotely upgraded</a:t>
                      </a: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4186905"/>
                  </a:ext>
                </a:extLst>
              </a:tr>
              <a:tr h="698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1C1F2E"/>
                          </a:solidFill>
                          <a:latin typeface="Eina01-SemiBold" panose="02000000000000000000" pitchFamily="2" charset="0"/>
                        </a:rPr>
                        <a:t>IP65 waterproof</a:t>
                      </a:r>
                    </a:p>
                  </a:txBody>
                  <a:tcPr marL="45720" marR="45720" marB="64008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7400159"/>
                  </a:ext>
                </a:extLst>
              </a:tr>
            </a:tbl>
          </a:graphicData>
        </a:graphic>
      </p:graphicFrame>
      <p:pic>
        <p:nvPicPr>
          <p:cNvPr id="2" name="Picture 1" descr="A computer and a phone&#10;&#10;Description automatically generated">
            <a:extLst>
              <a:ext uri="{FF2B5EF4-FFF2-40B4-BE49-F238E27FC236}">
                <a16:creationId xmlns:a16="http://schemas.microsoft.com/office/drawing/2014/main" id="{7F8D7592-0ECC-41B7-5C38-D86E732056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3584" y="2152524"/>
            <a:ext cx="7808599" cy="78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7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7D6564B0-7429-B64F-1002-9A2D3D538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0100" y="942975"/>
            <a:ext cx="6057900" cy="8467725"/>
          </a:xfrm>
          <a:prstGeom prst="rect">
            <a:avLst/>
          </a:prstGeom>
        </p:spPr>
      </p:pic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2280E68-7AED-398D-F0EA-4799E4078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935075" y="0"/>
            <a:ext cx="2108229" cy="106373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ACBB5160-2969-DDEB-487D-3C1043E6C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181475" y="0"/>
            <a:ext cx="14106525" cy="10287000"/>
          </a:xfrm>
          <a:prstGeom prst="rect">
            <a:avLst/>
          </a:prstGeom>
        </p:spPr>
      </p:pic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19A3E1A6-9538-95E3-D152-0208159DF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0"/>
            <a:ext cx="5449121" cy="10287000"/>
          </a:xfrm>
          <a:prstGeom prst="rect">
            <a:avLst/>
          </a:prstGeom>
        </p:spPr>
      </p:pic>
      <p:pic>
        <p:nvPicPr>
          <p:cNvPr id="5" name="Image 4" descr="preencoded.png">
            <a:extLst>
              <a:ext uri="{FF2B5EF4-FFF2-40B4-BE49-F238E27FC236}">
                <a16:creationId xmlns:a16="http://schemas.microsoft.com/office/drawing/2014/main" id="{D687F532-9CEE-028F-91BC-32E2D04665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57250" y="838200"/>
            <a:ext cx="3324225" cy="714375"/>
          </a:xfrm>
          <a:prstGeom prst="rect">
            <a:avLst/>
          </a:prstGeom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993CC01C-2BFA-BA5E-B3DD-BE2A1021A59D}"/>
              </a:ext>
            </a:extLst>
          </p:cNvPr>
          <p:cNvSpPr/>
          <p:nvPr/>
        </p:nvSpPr>
        <p:spPr>
          <a:xfrm>
            <a:off x="13011150" y="1428750"/>
            <a:ext cx="460057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75"/>
              </a:lnSpc>
              <a:buNone/>
            </a:pPr>
            <a:r>
              <a:rPr lang="en-US" sz="4909" b="1" dirty="0">
                <a:solidFill>
                  <a:srgbClr val="1C1F2E"/>
                </a:solidFill>
                <a:latin typeface="+mj-lt"/>
                <a:ea typeface="Eina 01 Bold" pitchFamily="34" charset="-122"/>
                <a:cs typeface="Eina 01 Bold" pitchFamily="34" charset="-120"/>
              </a:rPr>
              <a:t>RESULTS</a:t>
            </a:r>
            <a:endParaRPr lang="en-US" sz="4909" dirty="0">
              <a:latin typeface="+mj-lt"/>
            </a:endParaRP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B2BD29CA-8D43-3B1A-8B9B-E20409493961}"/>
              </a:ext>
            </a:extLst>
          </p:cNvPr>
          <p:cNvSpPr/>
          <p:nvPr/>
        </p:nvSpPr>
        <p:spPr>
          <a:xfrm>
            <a:off x="6057901" y="695325"/>
            <a:ext cx="4913054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/>
            <a:r>
              <a:rPr lang="en-US" sz="4000" b="1" i="0" dirty="0">
                <a:effectLst/>
                <a:latin typeface="Eina01-SemiBold" panose="02000000000000000000" pitchFamily="2" charset="0"/>
              </a:rPr>
              <a:t>West Pennine Insurance Group</a:t>
            </a:r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BC128461-8B07-82FF-76B6-9E566A73DF90}"/>
              </a:ext>
            </a:extLst>
          </p:cNvPr>
          <p:cNvSpPr/>
          <p:nvPr/>
        </p:nvSpPr>
        <p:spPr>
          <a:xfrm>
            <a:off x="6145470" y="2312548"/>
            <a:ext cx="5521834" cy="7098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</a:rPr>
              <a:t>The Challenge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</a:rPr>
              <a:t>In order to increase customer satisfaction and retention rates, West Pennine Insurance Group came to us looking for a device they could offer their policyholders to help them protect their high value vehicles.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</a:rPr>
              <a:t>The solution needed to be:</a:t>
            </a:r>
          </a:p>
          <a:p>
            <a:pPr algn="l"/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Easy to install to avoid delays in setup and expensive installation costs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Discreet and difficult to locate to reduce the risk of the device being removed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Thatcham S7 certified to open the door to potential policy discounts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Linked to a Stolen Asset Recovery Network (S.A.R.N) to help their customers recover their vehicles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+mj-lt"/>
              </a:rPr>
              <a:t>The Trial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</a:rPr>
              <a:t>Our magnetic MagTrack+ device was designed for exactly the above purpose but, before recommending it to their policyholders, West Pennine Insurance Group wanted to see it in action so we agreed to run a trial.</a:t>
            </a:r>
          </a:p>
          <a:p>
            <a:pPr algn="l"/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</a:rPr>
              <a:t>The setup: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Early in the morning, one of their vehicles was hidden inside a shipping container in an unknown location with one of our MagTrack+ devices attached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At 10:27am, Theft Mode was activated and the details of the vehicle were verified so a team could be deployed to secure the vehicle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38C8A1B6-7A46-8FF2-3423-1A4747909ABF}"/>
              </a:ext>
            </a:extLst>
          </p:cNvPr>
          <p:cNvSpPr/>
          <p:nvPr/>
        </p:nvSpPr>
        <p:spPr>
          <a:xfrm>
            <a:off x="1952625" y="4733925"/>
            <a:ext cx="29337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454"/>
              </a:lnSpc>
              <a:buNone/>
            </a:pPr>
            <a:r>
              <a:rPr lang="en-US" sz="3084" b="1" dirty="0">
                <a:solidFill>
                  <a:srgbClr val="D2D2D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IMAGE
PLACEHOLDER</a:t>
            </a:r>
            <a:endParaRPr lang="en-US" sz="3084" dirty="0"/>
          </a:p>
        </p:txBody>
      </p:sp>
      <p:pic>
        <p:nvPicPr>
          <p:cNvPr id="18" name="Picture 17" descr="A red car in a storage container&#10;&#10;Description automatically generated">
            <a:extLst>
              <a:ext uri="{FF2B5EF4-FFF2-40B4-BE49-F238E27FC236}">
                <a16:creationId xmlns:a16="http://schemas.microsoft.com/office/drawing/2014/main" id="{0562E577-39EC-5E40-20E0-D1F91E49E8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24" y="3022870"/>
            <a:ext cx="5449121" cy="7265493"/>
          </a:xfrm>
          <a:prstGeom prst="rect">
            <a:avLst/>
          </a:prstGeom>
        </p:spPr>
      </p:pic>
      <p:sp>
        <p:nvSpPr>
          <p:cNvPr id="19" name="Text 2">
            <a:extLst>
              <a:ext uri="{FF2B5EF4-FFF2-40B4-BE49-F238E27FC236}">
                <a16:creationId xmlns:a16="http://schemas.microsoft.com/office/drawing/2014/main" id="{10713CB3-9B47-0698-90EA-FC4F3CD62487}"/>
              </a:ext>
            </a:extLst>
          </p:cNvPr>
          <p:cNvSpPr/>
          <p:nvPr/>
        </p:nvSpPr>
        <p:spPr>
          <a:xfrm>
            <a:off x="659171" y="1857375"/>
            <a:ext cx="460057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75"/>
              </a:lnSpc>
              <a:buNone/>
            </a:pPr>
            <a:r>
              <a:rPr lang="en-US" sz="4909" b="1" dirty="0">
                <a:solidFill>
                  <a:srgbClr val="1C1F2E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CASE STUDY</a:t>
            </a:r>
            <a:endParaRPr lang="en-US" sz="4909" dirty="0">
              <a:latin typeface="Eina01-Bold" panose="02000000000000000000" pitchFamily="2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EB54F9B-9D14-2C91-FD62-75FB3EED8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929923"/>
              </p:ext>
            </p:extLst>
          </p:nvPr>
        </p:nvGraphicFramePr>
        <p:xfrm>
          <a:off x="12728419" y="2562225"/>
          <a:ext cx="5384515" cy="609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84515">
                  <a:extLst>
                    <a:ext uri="{9D8B030D-6E8A-4147-A177-3AD203B41FA5}">
                      <a16:colId xmlns:a16="http://schemas.microsoft.com/office/drawing/2014/main" val="1407815206"/>
                    </a:ext>
                  </a:extLst>
                </a:gridCol>
              </a:tblGrid>
              <a:tr h="946548">
                <a:tc>
                  <a:txBody>
                    <a:bodyPr/>
                    <a:lstStyle/>
                    <a:p>
                      <a:pPr marL="1946275" indent="0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minutes after stolen report an asset recovery team on the road.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37756"/>
                  </a:ext>
                </a:extLst>
              </a:tr>
              <a:tr h="946548">
                <a:tc>
                  <a:txBody>
                    <a:bodyPr/>
                    <a:lstStyle/>
                    <a:p>
                      <a:pPr marL="1946275" indent="0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minutes after the initial report, the team arrived on site at the location of the vehicle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542214"/>
                  </a:ext>
                </a:extLst>
              </a:tr>
              <a:tr h="946548">
                <a:tc>
                  <a:txBody>
                    <a:bodyPr/>
                    <a:lstStyle/>
                    <a:p>
                      <a:pPr marL="19462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minutes after initial report, vehicle located in a shipping container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24257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3EE6C68-2816-7613-EB33-89203FBC2FE5}"/>
              </a:ext>
            </a:extLst>
          </p:cNvPr>
          <p:cNvSpPr txBox="1"/>
          <p:nvPr/>
        </p:nvSpPr>
        <p:spPr>
          <a:xfrm>
            <a:off x="12618284" y="2835289"/>
            <a:ext cx="2018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+mj-lt"/>
              </a:rPr>
              <a:t>&lt;25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052C8-F9D1-54CC-D39A-82B6D7D23A0B}"/>
              </a:ext>
            </a:extLst>
          </p:cNvPr>
          <p:cNvSpPr txBox="1"/>
          <p:nvPr/>
        </p:nvSpPr>
        <p:spPr>
          <a:xfrm>
            <a:off x="12165623" y="4797439"/>
            <a:ext cx="2310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+mj-lt"/>
              </a:rPr>
              <a:t>57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30144-3B58-8A0D-AC19-85D937208B57}"/>
              </a:ext>
            </a:extLst>
          </p:cNvPr>
          <p:cNvSpPr txBox="1"/>
          <p:nvPr/>
        </p:nvSpPr>
        <p:spPr>
          <a:xfrm>
            <a:off x="12159736" y="6912256"/>
            <a:ext cx="2310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+mj-lt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412290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2280E68-7AED-398D-F0EA-4799E4078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935075" y="0"/>
            <a:ext cx="2108229" cy="106373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ACBB5160-2969-DDEB-487D-3C1043E6C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81475" y="0"/>
            <a:ext cx="14106525" cy="10287000"/>
          </a:xfrm>
          <a:prstGeom prst="rect">
            <a:avLst/>
          </a:prstGeom>
        </p:spPr>
      </p:pic>
      <p:pic>
        <p:nvPicPr>
          <p:cNvPr id="4" name="Image 3" descr="preencoded.png">
            <a:extLst>
              <a:ext uri="{FF2B5EF4-FFF2-40B4-BE49-F238E27FC236}">
                <a16:creationId xmlns:a16="http://schemas.microsoft.com/office/drawing/2014/main" id="{19A3E1A6-9538-95E3-D152-0208159DF3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5449121" cy="10287000"/>
          </a:xfrm>
          <a:prstGeom prst="rect">
            <a:avLst/>
          </a:prstGeom>
        </p:spPr>
      </p:pic>
      <p:pic>
        <p:nvPicPr>
          <p:cNvPr id="5" name="Image 4" descr="preencoded.png">
            <a:extLst>
              <a:ext uri="{FF2B5EF4-FFF2-40B4-BE49-F238E27FC236}">
                <a16:creationId xmlns:a16="http://schemas.microsoft.com/office/drawing/2014/main" id="{D687F532-9CEE-028F-91BC-32E2D04665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57250" y="838200"/>
            <a:ext cx="3324225" cy="714375"/>
          </a:xfrm>
          <a:prstGeom prst="rect">
            <a:avLst/>
          </a:prstGeom>
        </p:spPr>
      </p:pic>
      <p:sp>
        <p:nvSpPr>
          <p:cNvPr id="13" name="Text 2">
            <a:extLst>
              <a:ext uri="{FF2B5EF4-FFF2-40B4-BE49-F238E27FC236}">
                <a16:creationId xmlns:a16="http://schemas.microsoft.com/office/drawing/2014/main" id="{B2BD29CA-8D43-3B1A-8B9B-E20409493961}"/>
              </a:ext>
            </a:extLst>
          </p:cNvPr>
          <p:cNvSpPr/>
          <p:nvPr/>
        </p:nvSpPr>
        <p:spPr>
          <a:xfrm>
            <a:off x="6057901" y="695325"/>
            <a:ext cx="4913054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/>
            <a:r>
              <a:rPr lang="en-US" sz="4000" b="1" i="0" dirty="0">
                <a:effectLst/>
                <a:latin typeface="Eina01-SemiBold" panose="02000000000000000000" pitchFamily="2" charset="0"/>
              </a:rPr>
              <a:t>C&amp;W Transport</a:t>
            </a:r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BC128461-8B07-82FF-76B6-9E566A73DF90}"/>
              </a:ext>
            </a:extLst>
          </p:cNvPr>
          <p:cNvSpPr/>
          <p:nvPr/>
        </p:nvSpPr>
        <p:spPr>
          <a:xfrm>
            <a:off x="6145470" y="2312548"/>
            <a:ext cx="5521834" cy="7098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</a:rPr>
              <a:t>The Theft</a:t>
            </a:r>
          </a:p>
          <a:p>
            <a:pPr algn="l"/>
            <a:r>
              <a:rPr lang="en-US" sz="2000" b="0" i="0" dirty="0">
                <a:solidFill>
                  <a:srgbClr val="45DE82"/>
                </a:solidFill>
                <a:effectLst/>
              </a:rPr>
              <a:t>21st September 6:15pm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</a:rPr>
              <a:t>C&amp;W’s new £30,000 Vauxhall Vivaro is stolen while in Putney, SW London.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</a:rPr>
              <a:t>The van’s hardwired incident camera &amp; tracking system is ripped out by the thieves to stop C&amp;W from tracking the vehicle (see picture).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</a:rPr>
              <a:t>Unknown to the thieves, the vehicle is also fitted with one of Matrix iQ’s covert MagTrack+ devices (battery powered, magnetic stolen asset tracking unit).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</a:rPr>
              <a:t>C&amp;W contact Matrix to report the vehicle as stolen. Matrix place the MagTrack+ unit into “Theft Mode” which increases the unit’s location updates to every 60 seconds while the van is in motion / every 15 minutes while stationary.</a:t>
            </a: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38C8A1B6-7A46-8FF2-3423-1A4747909ABF}"/>
              </a:ext>
            </a:extLst>
          </p:cNvPr>
          <p:cNvSpPr/>
          <p:nvPr/>
        </p:nvSpPr>
        <p:spPr>
          <a:xfrm>
            <a:off x="1952625" y="4733925"/>
            <a:ext cx="29337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454"/>
              </a:lnSpc>
              <a:buNone/>
            </a:pPr>
            <a:r>
              <a:rPr lang="en-US" sz="3084" b="1" dirty="0">
                <a:solidFill>
                  <a:srgbClr val="D2D2D2"/>
                </a:solidFill>
                <a:latin typeface="Eina 01 Bold" pitchFamily="34" charset="0"/>
                <a:ea typeface="Eina 01 Bold" pitchFamily="34" charset="-122"/>
                <a:cs typeface="Eina 01 Bold" pitchFamily="34" charset="-120"/>
              </a:rPr>
              <a:t>IMAGE
PLACEHOLDER</a:t>
            </a:r>
            <a:endParaRPr lang="en-US" sz="3084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10713CB3-9B47-0698-90EA-FC4F3CD62487}"/>
              </a:ext>
            </a:extLst>
          </p:cNvPr>
          <p:cNvSpPr/>
          <p:nvPr/>
        </p:nvSpPr>
        <p:spPr>
          <a:xfrm>
            <a:off x="659171" y="1857375"/>
            <a:ext cx="460057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75"/>
              </a:lnSpc>
              <a:buNone/>
            </a:pPr>
            <a:r>
              <a:rPr lang="en-US" sz="4909" b="1" dirty="0">
                <a:solidFill>
                  <a:srgbClr val="1C1F2E"/>
                </a:solidFill>
                <a:latin typeface="Eina01-Bold" panose="02000000000000000000" pitchFamily="2" charset="0"/>
                <a:ea typeface="Eina 01 Bold" pitchFamily="34" charset="-122"/>
                <a:cs typeface="Eina 01 Bold" pitchFamily="34" charset="-120"/>
              </a:rPr>
              <a:t>CASE STUDY</a:t>
            </a:r>
            <a:endParaRPr lang="en-US" sz="4909" dirty="0">
              <a:latin typeface="Eina01-Bold" panose="02000000000000000000" pitchFamily="2" charset="0"/>
            </a:endParaRPr>
          </a:p>
        </p:txBody>
      </p:sp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7D6564B0-7429-B64F-1002-9A2D3D538D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230100" y="942975"/>
            <a:ext cx="6057900" cy="8467725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EB54F9B-9D14-2C91-FD62-75FB3EED8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8909"/>
              </p:ext>
            </p:extLst>
          </p:nvPr>
        </p:nvGraphicFramePr>
        <p:xfrm>
          <a:off x="12728419" y="2562224"/>
          <a:ext cx="5384515" cy="6484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84515">
                  <a:extLst>
                    <a:ext uri="{9D8B030D-6E8A-4147-A177-3AD203B41FA5}">
                      <a16:colId xmlns:a16="http://schemas.microsoft.com/office/drawing/2014/main" val="1407815206"/>
                    </a:ext>
                  </a:extLst>
                </a:gridCol>
              </a:tblGrid>
              <a:tr h="2244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rgbClr val="45DE82"/>
                          </a:solidFill>
                          <a:latin typeface="+mj-lt"/>
                          <a:ea typeface="+mn-ea"/>
                          <a:cs typeface="+mn-cs"/>
                        </a:rPr>
                        <a:t>PRECISION 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+mn-lt"/>
                        </a:rPr>
                        <a:t>location shortly after mode change to a row of garages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37756"/>
                  </a:ext>
                </a:extLst>
              </a:tr>
              <a:tr h="2244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rgbClr val="45DE82"/>
                          </a:solidFill>
                          <a:latin typeface="+mj-lt"/>
                          <a:ea typeface="+mn-ea"/>
                          <a:cs typeface="+mn-cs"/>
                        </a:rPr>
                        <a:t>MOVEMENT</a:t>
                      </a:r>
                      <a:r>
                        <a:rPr lang="en-US" sz="2800" kern="1200" dirty="0">
                          <a:solidFill>
                            <a:srgbClr val="45DE8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alert showing that vehicle is on the move stopping at a local body shop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542214"/>
                  </a:ext>
                </a:extLst>
              </a:tr>
              <a:tr h="1995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rgbClr val="45DE82"/>
                          </a:solidFill>
                          <a:latin typeface="+mj-lt"/>
                          <a:ea typeface="+mn-ea"/>
                          <a:cs typeface="+mn-cs"/>
                        </a:rPr>
                        <a:t>INTERCEPTED</a:t>
                      </a:r>
                      <a:r>
                        <a:rPr lang="en-US" sz="2800" kern="1200" dirty="0">
                          <a:solidFill>
                            <a:srgbClr val="45DE8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+mn-lt"/>
                        </a:rPr>
                        <a:t>quickly and recovered with camera and tracking system removed and false license plates affixed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242574"/>
                  </a:ext>
                </a:extLst>
              </a:tr>
            </a:tbl>
          </a:graphicData>
        </a:graphic>
      </p:graphicFrame>
      <p:sp>
        <p:nvSpPr>
          <p:cNvPr id="11" name="Text 0">
            <a:extLst>
              <a:ext uri="{FF2B5EF4-FFF2-40B4-BE49-F238E27FC236}">
                <a16:creationId xmlns:a16="http://schemas.microsoft.com/office/drawing/2014/main" id="{993CC01C-2BFA-BA5E-B3DD-BE2A1021A59D}"/>
              </a:ext>
            </a:extLst>
          </p:cNvPr>
          <p:cNvSpPr/>
          <p:nvPr/>
        </p:nvSpPr>
        <p:spPr>
          <a:xfrm>
            <a:off x="13011150" y="1428750"/>
            <a:ext cx="460057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775"/>
              </a:lnSpc>
              <a:buNone/>
            </a:pPr>
            <a:r>
              <a:rPr lang="en-US" sz="4909" b="1" cap="all" dirty="0">
                <a:solidFill>
                  <a:srgbClr val="FFFFFF"/>
                </a:solidFill>
                <a:latin typeface="+mj-lt"/>
                <a:ea typeface="Eina 01 Bold" pitchFamily="34" charset="-122"/>
                <a:cs typeface="Eina 01 Bold" pitchFamily="34" charset="-120"/>
              </a:rPr>
              <a:t>recovery</a:t>
            </a:r>
            <a:endParaRPr lang="en-US" sz="4909" cap="all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3A5D82-AD38-073A-E063-9FB211A9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21505"/>
            <a:ext cx="5449121" cy="726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956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atrix">
      <a:majorFont>
        <a:latin typeface="Eina01-Bold"/>
        <a:ea typeface=""/>
        <a:cs typeface=""/>
      </a:majorFont>
      <a:minorFont>
        <a:latin typeface="Eina01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6304a2-4c4b-464f-907a-105311a71d89" xsi:nil="true"/>
    <lcf76f155ced4ddcb4097134ff3c332f xmlns="6db68549-ea38-4590-ac27-71c375d653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5678E8855DC3468D8AA943DA9794AA" ma:contentTypeVersion="14" ma:contentTypeDescription="Create a new document." ma:contentTypeScope="" ma:versionID="58546802fda6cb7905598338b4920cd8">
  <xsd:schema xmlns:xsd="http://www.w3.org/2001/XMLSchema" xmlns:xs="http://www.w3.org/2001/XMLSchema" xmlns:p="http://schemas.microsoft.com/office/2006/metadata/properties" xmlns:ns2="6db68549-ea38-4590-ac27-71c375d653e1" xmlns:ns3="006304a2-4c4b-464f-907a-105311a71d89" targetNamespace="http://schemas.microsoft.com/office/2006/metadata/properties" ma:root="true" ma:fieldsID="37c59cde8a101dd5abb60a145a2217d8" ns2:_="" ns3:_="">
    <xsd:import namespace="6db68549-ea38-4590-ac27-71c375d653e1"/>
    <xsd:import namespace="006304a2-4c4b-464f-907a-105311a71d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68549-ea38-4590-ac27-71c375d65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471c68d-7c1e-48cd-b295-7832e63575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304a2-4c4b-464f-907a-105311a71d8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5b44552-dfec-4853-a29a-d7ec3040e479}" ma:internalName="TaxCatchAll" ma:showField="CatchAllData" ma:web="006304a2-4c4b-464f-907a-105311a71d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79A46D-3933-4DF5-8944-82A45A9B40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812117-7F0E-4459-92AE-38786F7B14C2}">
  <ds:schemaRefs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06304a2-4c4b-464f-907a-105311a71d89"/>
    <ds:schemaRef ds:uri="http://schemas.microsoft.com/office/2006/documentManagement/types"/>
    <ds:schemaRef ds:uri="6db68549-ea38-4590-ac27-71c375d653e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401D71-33BF-44C5-9053-8E0D119732F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1758</TotalTime>
  <Words>1027</Words>
  <Application>Microsoft Office PowerPoint</Application>
  <PresentationFormat>Custom</PresentationFormat>
  <Paragraphs>131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Eina 01 Bold</vt:lpstr>
      <vt:lpstr>Eina 01 Regular</vt:lpstr>
      <vt:lpstr>Eina01-Bold</vt:lpstr>
      <vt:lpstr>Eina01-Regular</vt:lpstr>
      <vt:lpstr>Eina01-SemiBold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Cyndi Brandt</cp:lastModifiedBy>
  <cp:revision>11</cp:revision>
  <dcterms:created xsi:type="dcterms:W3CDTF">2023-06-20T09:26:48Z</dcterms:created>
  <dcterms:modified xsi:type="dcterms:W3CDTF">2024-01-16T16:56:39Z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0x010100485678E8855DC3468D8AA943DA9794AA</vt:lpwstr>
  </property>
  <property fmtid="{D5CDD505-2E9C-101B-9397-08002B2CF9AE}" pid="3" name="MediaServiceImageTags">
    <vt:lpwstr/>
  </property>
</Properties>
</file>